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6" r:id="rId3"/>
    <p:sldId id="259" r:id="rId4"/>
    <p:sldId id="265" r:id="rId5"/>
    <p:sldId id="263" r:id="rId6"/>
    <p:sldId id="264" r:id="rId7"/>
    <p:sldId id="271" r:id="rId8"/>
    <p:sldId id="274" r:id="rId9"/>
    <p:sldId id="272" r:id="rId10"/>
    <p:sldId id="276" r:id="rId11"/>
    <p:sldId id="275" r:id="rId12"/>
    <p:sldId id="262" r:id="rId13"/>
    <p:sldId id="258" r:id="rId14"/>
    <p:sldId id="273" r:id="rId15"/>
    <p:sldId id="270" r:id="rId16"/>
    <p:sldId id="260" r:id="rId17"/>
    <p:sldId id="261" r:id="rId18"/>
    <p:sldId id="257" r:id="rId19"/>
    <p:sldId id="267"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2430" autoAdjust="0"/>
  </p:normalViewPr>
  <p:slideViewPr>
    <p:cSldViewPr snapToGrid="0">
      <p:cViewPr>
        <p:scale>
          <a:sx n="50" d="100"/>
          <a:sy n="50" d="100"/>
        </p:scale>
        <p:origin x="806" y="3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8E84550-A0FF-452F-933F-28594DCBC124}" type="datetimeFigureOut">
              <a:rPr lang="en-US" smtClean="0"/>
              <a:t>9/8/2021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1F8D6B-A820-4078-B950-5DE5DC40C3E3}" type="slidenum">
              <a:rPr lang="en-US" smtClean="0"/>
              <a:t>‹#›</a:t>
            </a:fld>
            <a:endParaRPr lang="en-US"/>
          </a:p>
        </p:txBody>
      </p:sp>
    </p:spTree>
    <p:extLst>
      <p:ext uri="{BB962C8B-B14F-4D97-AF65-F5344CB8AC3E}">
        <p14:creationId xmlns:p14="http://schemas.microsoft.com/office/powerpoint/2010/main" val="34988964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E84550-A0FF-452F-933F-28594DCBC124}" type="datetimeFigureOut">
              <a:rPr lang="en-US" smtClean="0"/>
              <a:t>9/8/2021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1F8D6B-A820-4078-B950-5DE5DC40C3E3}" type="slidenum">
              <a:rPr lang="en-US" smtClean="0"/>
              <a:t>‹#›</a:t>
            </a:fld>
            <a:endParaRPr lang="en-US"/>
          </a:p>
        </p:txBody>
      </p:sp>
    </p:spTree>
    <p:extLst>
      <p:ext uri="{BB962C8B-B14F-4D97-AF65-F5344CB8AC3E}">
        <p14:creationId xmlns:p14="http://schemas.microsoft.com/office/powerpoint/2010/main" val="10999039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E84550-A0FF-452F-933F-28594DCBC124}" type="datetimeFigureOut">
              <a:rPr lang="en-US" smtClean="0"/>
              <a:t>9/8/2021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1F8D6B-A820-4078-B950-5DE5DC40C3E3}" type="slidenum">
              <a:rPr lang="en-US" smtClean="0"/>
              <a:t>‹#›</a:t>
            </a:fld>
            <a:endParaRPr lang="en-US"/>
          </a:p>
        </p:txBody>
      </p:sp>
    </p:spTree>
    <p:extLst>
      <p:ext uri="{BB962C8B-B14F-4D97-AF65-F5344CB8AC3E}">
        <p14:creationId xmlns:p14="http://schemas.microsoft.com/office/powerpoint/2010/main" val="63514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E84550-A0FF-452F-933F-28594DCBC124}" type="datetimeFigureOut">
              <a:rPr lang="en-US" smtClean="0"/>
              <a:t>9/8/2021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1F8D6B-A820-4078-B950-5DE5DC40C3E3}" type="slidenum">
              <a:rPr lang="en-US" smtClean="0"/>
              <a:t>‹#›</a:t>
            </a:fld>
            <a:endParaRPr lang="en-US"/>
          </a:p>
        </p:txBody>
      </p:sp>
    </p:spTree>
    <p:extLst>
      <p:ext uri="{BB962C8B-B14F-4D97-AF65-F5344CB8AC3E}">
        <p14:creationId xmlns:p14="http://schemas.microsoft.com/office/powerpoint/2010/main" val="11941771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8E84550-A0FF-452F-933F-28594DCBC124}" type="datetimeFigureOut">
              <a:rPr lang="en-US" smtClean="0"/>
              <a:t>9/8/2021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1F8D6B-A820-4078-B950-5DE5DC40C3E3}" type="slidenum">
              <a:rPr lang="en-US" smtClean="0"/>
              <a:t>‹#›</a:t>
            </a:fld>
            <a:endParaRPr lang="en-US"/>
          </a:p>
        </p:txBody>
      </p:sp>
    </p:spTree>
    <p:extLst>
      <p:ext uri="{BB962C8B-B14F-4D97-AF65-F5344CB8AC3E}">
        <p14:creationId xmlns:p14="http://schemas.microsoft.com/office/powerpoint/2010/main" val="26672024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8E84550-A0FF-452F-933F-28594DCBC124}" type="datetimeFigureOut">
              <a:rPr lang="en-US" smtClean="0"/>
              <a:t>9/8/2021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1F8D6B-A820-4078-B950-5DE5DC40C3E3}" type="slidenum">
              <a:rPr lang="en-US" smtClean="0"/>
              <a:t>‹#›</a:t>
            </a:fld>
            <a:endParaRPr lang="en-US"/>
          </a:p>
        </p:txBody>
      </p:sp>
    </p:spTree>
    <p:extLst>
      <p:ext uri="{BB962C8B-B14F-4D97-AF65-F5344CB8AC3E}">
        <p14:creationId xmlns:p14="http://schemas.microsoft.com/office/powerpoint/2010/main" val="5886910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8E84550-A0FF-452F-933F-28594DCBC124}" type="datetimeFigureOut">
              <a:rPr lang="en-US" smtClean="0"/>
              <a:t>9/8/2021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71F8D6B-A820-4078-B950-5DE5DC40C3E3}" type="slidenum">
              <a:rPr lang="en-US" smtClean="0"/>
              <a:t>‹#›</a:t>
            </a:fld>
            <a:endParaRPr lang="en-US"/>
          </a:p>
        </p:txBody>
      </p:sp>
    </p:spTree>
    <p:extLst>
      <p:ext uri="{BB962C8B-B14F-4D97-AF65-F5344CB8AC3E}">
        <p14:creationId xmlns:p14="http://schemas.microsoft.com/office/powerpoint/2010/main" val="855671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8E84550-A0FF-452F-933F-28594DCBC124}" type="datetimeFigureOut">
              <a:rPr lang="en-US" smtClean="0"/>
              <a:t>9/8/2021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71F8D6B-A820-4078-B950-5DE5DC40C3E3}" type="slidenum">
              <a:rPr lang="en-US" smtClean="0"/>
              <a:t>‹#›</a:t>
            </a:fld>
            <a:endParaRPr lang="en-US"/>
          </a:p>
        </p:txBody>
      </p:sp>
    </p:spTree>
    <p:extLst>
      <p:ext uri="{BB962C8B-B14F-4D97-AF65-F5344CB8AC3E}">
        <p14:creationId xmlns:p14="http://schemas.microsoft.com/office/powerpoint/2010/main" val="16430044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E84550-A0FF-452F-933F-28594DCBC124}" type="datetimeFigureOut">
              <a:rPr lang="en-US" smtClean="0"/>
              <a:t>9/8/2021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71F8D6B-A820-4078-B950-5DE5DC40C3E3}" type="slidenum">
              <a:rPr lang="en-US" smtClean="0"/>
              <a:t>‹#›</a:t>
            </a:fld>
            <a:endParaRPr lang="en-US"/>
          </a:p>
        </p:txBody>
      </p:sp>
    </p:spTree>
    <p:extLst>
      <p:ext uri="{BB962C8B-B14F-4D97-AF65-F5344CB8AC3E}">
        <p14:creationId xmlns:p14="http://schemas.microsoft.com/office/powerpoint/2010/main" val="8855310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8E84550-A0FF-452F-933F-28594DCBC124}" type="datetimeFigureOut">
              <a:rPr lang="en-US" smtClean="0"/>
              <a:t>9/8/2021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1F8D6B-A820-4078-B950-5DE5DC40C3E3}" type="slidenum">
              <a:rPr lang="en-US" smtClean="0"/>
              <a:t>‹#›</a:t>
            </a:fld>
            <a:endParaRPr lang="en-US"/>
          </a:p>
        </p:txBody>
      </p:sp>
    </p:spTree>
    <p:extLst>
      <p:ext uri="{BB962C8B-B14F-4D97-AF65-F5344CB8AC3E}">
        <p14:creationId xmlns:p14="http://schemas.microsoft.com/office/powerpoint/2010/main" val="42423445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8E84550-A0FF-452F-933F-28594DCBC124}" type="datetimeFigureOut">
              <a:rPr lang="en-US" smtClean="0"/>
              <a:t>9/8/2021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1F8D6B-A820-4078-B950-5DE5DC40C3E3}" type="slidenum">
              <a:rPr lang="en-US" smtClean="0"/>
              <a:t>‹#›</a:t>
            </a:fld>
            <a:endParaRPr lang="en-US"/>
          </a:p>
        </p:txBody>
      </p:sp>
    </p:spTree>
    <p:extLst>
      <p:ext uri="{BB962C8B-B14F-4D97-AF65-F5344CB8AC3E}">
        <p14:creationId xmlns:p14="http://schemas.microsoft.com/office/powerpoint/2010/main" val="17766457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E84550-A0FF-452F-933F-28594DCBC124}" type="datetimeFigureOut">
              <a:rPr lang="en-US" smtClean="0"/>
              <a:t>9/8/2021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71F8D6B-A820-4078-B950-5DE5DC40C3E3}" type="slidenum">
              <a:rPr lang="en-US" smtClean="0"/>
              <a:t>‹#›</a:t>
            </a:fld>
            <a:endParaRPr lang="en-US"/>
          </a:p>
        </p:txBody>
      </p:sp>
    </p:spTree>
    <p:extLst>
      <p:ext uri="{BB962C8B-B14F-4D97-AF65-F5344CB8AC3E}">
        <p14:creationId xmlns:p14="http://schemas.microsoft.com/office/powerpoint/2010/main" val="546328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l"/>
            <a:r>
              <a:rPr lang="en-US" b="1" dirty="0" smtClean="0"/>
              <a:t>INTERNATIONAL POLICY AND DIPLOMACY OF KAZAKHSTAN</a:t>
            </a:r>
            <a:br>
              <a:rPr lang="en-US" b="1" dirty="0" smtClean="0"/>
            </a:br>
            <a:r>
              <a:rPr lang="en-US" b="1" dirty="0" smtClean="0"/>
              <a:t>Lecture 2</a:t>
            </a:r>
            <a:endParaRPr lang="en-US" b="1" dirty="0"/>
          </a:p>
        </p:txBody>
      </p:sp>
      <p:sp>
        <p:nvSpPr>
          <p:cNvPr id="3" name="Subtitle 2"/>
          <p:cNvSpPr>
            <a:spLocks noGrp="1"/>
          </p:cNvSpPr>
          <p:nvPr>
            <p:ph type="subTitle" idx="1"/>
          </p:nvPr>
        </p:nvSpPr>
        <p:spPr>
          <a:xfrm>
            <a:off x="1524000" y="3602037"/>
            <a:ext cx="9144000" cy="2770187"/>
          </a:xfrm>
        </p:spPr>
        <p:txBody>
          <a:bodyPr/>
          <a:lstStyle/>
          <a:p>
            <a:pPr algn="l"/>
            <a:r>
              <a:rPr lang="en-US" dirty="0" smtClean="0"/>
              <a:t>al Farabi Kazakh National University</a:t>
            </a:r>
          </a:p>
          <a:p>
            <a:pPr algn="l"/>
            <a:r>
              <a:rPr lang="en-US" dirty="0" smtClean="0"/>
              <a:t>Department of Philosophy and Political Science</a:t>
            </a:r>
          </a:p>
          <a:p>
            <a:pPr algn="l"/>
            <a:r>
              <a:rPr lang="en-US" dirty="0" smtClean="0"/>
              <a:t>Chair of Political Science and Political Technologies</a:t>
            </a:r>
          </a:p>
          <a:p>
            <a:endParaRPr lang="en-US" dirty="0"/>
          </a:p>
          <a:p>
            <a:pPr algn="r"/>
            <a:r>
              <a:rPr lang="en-US" dirty="0" smtClean="0"/>
              <a:t>By Marem Buzurtanova</a:t>
            </a:r>
          </a:p>
          <a:p>
            <a:endParaRPr lang="en-US" dirty="0" smtClean="0"/>
          </a:p>
          <a:p>
            <a:endParaRPr lang="en-US" dirty="0"/>
          </a:p>
        </p:txBody>
      </p:sp>
    </p:spTree>
    <p:extLst>
      <p:ext uri="{BB962C8B-B14F-4D97-AF65-F5344CB8AC3E}">
        <p14:creationId xmlns:p14="http://schemas.microsoft.com/office/powerpoint/2010/main" val="21480555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06413"/>
          </a:xfrm>
        </p:spPr>
        <p:txBody>
          <a:bodyPr>
            <a:normAutofit/>
          </a:bodyPr>
          <a:lstStyle/>
          <a:p>
            <a:pPr algn="r"/>
            <a:r>
              <a:rPr lang="en-US" sz="1100" dirty="0" smtClean="0"/>
              <a:t>INTERNATIONAL POLICY AND DIPLOMACY OF KAZAKHSTAN Lecture 2</a:t>
            </a:r>
            <a:endParaRPr lang="en-US" sz="1100" dirty="0"/>
          </a:p>
        </p:txBody>
      </p:sp>
      <p:sp>
        <p:nvSpPr>
          <p:cNvPr id="3" name="Content Placeholder 2"/>
          <p:cNvSpPr>
            <a:spLocks noGrp="1"/>
          </p:cNvSpPr>
          <p:nvPr>
            <p:ph idx="1"/>
          </p:nvPr>
        </p:nvSpPr>
        <p:spPr>
          <a:xfrm>
            <a:off x="838200" y="871538"/>
            <a:ext cx="10515600" cy="5305425"/>
          </a:xfrm>
        </p:spPr>
        <p:txBody>
          <a:bodyPr>
            <a:normAutofit lnSpcReduction="10000"/>
          </a:bodyPr>
          <a:lstStyle/>
          <a:p>
            <a:pPr marL="0" indent="0">
              <a:buNone/>
            </a:pPr>
            <a:r>
              <a:rPr lang="en-US" sz="3200" b="1" dirty="0" smtClean="0"/>
              <a:t>History </a:t>
            </a:r>
          </a:p>
          <a:p>
            <a:pPr marL="0" indent="0">
              <a:buNone/>
            </a:pPr>
            <a:r>
              <a:rPr lang="en-US" sz="3200" b="1" dirty="0" smtClean="0"/>
              <a:t>Jean </a:t>
            </a:r>
            <a:r>
              <a:rPr lang="en-US" sz="3200" b="1" dirty="0" err="1" smtClean="0"/>
              <a:t>Bodin</a:t>
            </a:r>
            <a:r>
              <a:rPr lang="en-US" sz="3200" b="1" dirty="0" smtClean="0"/>
              <a:t> (1530–96): the power of the French king over the rebellious feudal lords;</a:t>
            </a:r>
          </a:p>
          <a:p>
            <a:pPr marL="0" indent="0">
              <a:buNone/>
            </a:pPr>
            <a:r>
              <a:rPr lang="en-US" sz="3200" b="1" dirty="0" smtClean="0"/>
              <a:t>Thomas Hobbes (1588–1679): in every true state some person or body of persons must have the ultimate and absolute authority;</a:t>
            </a:r>
          </a:p>
          <a:p>
            <a:pPr marL="0" indent="0">
              <a:buNone/>
            </a:pPr>
            <a:r>
              <a:rPr lang="en-US" sz="3200" b="1" dirty="0" smtClean="0"/>
              <a:t>John Locke (1632–1704) and Jean-Jacques Rousseau (1712–78): state is a formal or informal social compact, which is the basis for its sovereignty;</a:t>
            </a:r>
          </a:p>
          <a:p>
            <a:pPr marL="0" indent="0">
              <a:buNone/>
            </a:pPr>
            <a:r>
              <a:rPr lang="en-US" sz="3200" b="1" dirty="0" smtClean="0"/>
              <a:t>John Austin (1790–1859) sovereignty is vested in a nation’s parliament who exercises it in the name of the people or of the state. </a:t>
            </a:r>
          </a:p>
          <a:p>
            <a:pPr marL="0" indent="0">
              <a:buNone/>
            </a:pPr>
            <a:endParaRPr lang="en-US" dirty="0"/>
          </a:p>
        </p:txBody>
      </p:sp>
    </p:spTree>
    <p:extLst>
      <p:ext uri="{BB962C8B-B14F-4D97-AF65-F5344CB8AC3E}">
        <p14:creationId xmlns:p14="http://schemas.microsoft.com/office/powerpoint/2010/main" val="9975431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06413"/>
          </a:xfrm>
        </p:spPr>
        <p:txBody>
          <a:bodyPr>
            <a:normAutofit/>
          </a:bodyPr>
          <a:lstStyle/>
          <a:p>
            <a:pPr algn="r"/>
            <a:r>
              <a:rPr lang="en-US" sz="1100" dirty="0" smtClean="0"/>
              <a:t>INTERNATIONAL POLICY AND DIPLOMACY OF KAZAKHSTAN Lecture 2</a:t>
            </a:r>
            <a:endParaRPr lang="en-US" sz="1100" dirty="0"/>
          </a:p>
        </p:txBody>
      </p:sp>
      <p:sp>
        <p:nvSpPr>
          <p:cNvPr id="3" name="Content Placeholder 2"/>
          <p:cNvSpPr>
            <a:spLocks noGrp="1"/>
          </p:cNvSpPr>
          <p:nvPr>
            <p:ph idx="1"/>
          </p:nvPr>
        </p:nvSpPr>
        <p:spPr>
          <a:xfrm>
            <a:off x="838200" y="871538"/>
            <a:ext cx="10515600" cy="5305425"/>
          </a:xfrm>
        </p:spPr>
        <p:txBody>
          <a:bodyPr/>
          <a:lstStyle/>
          <a:p>
            <a:pPr marL="0" indent="0" algn="just">
              <a:buNone/>
            </a:pPr>
            <a:r>
              <a:rPr lang="en-US" b="1" dirty="0" smtClean="0"/>
              <a:t>The Peace of Westphalia </a:t>
            </a:r>
            <a:r>
              <a:rPr lang="en-US" dirty="0" smtClean="0"/>
              <a:t>as the beginning of the modern international system established the principle of non-interference.</a:t>
            </a:r>
          </a:p>
          <a:p>
            <a:pPr marL="0" indent="0" algn="just">
              <a:buNone/>
            </a:pPr>
            <a:r>
              <a:rPr lang="en-US" b="1" dirty="0" smtClean="0"/>
              <a:t>The UN Charter </a:t>
            </a:r>
            <a:r>
              <a:rPr lang="en-US" dirty="0" smtClean="0"/>
              <a:t>prohibits the threat or use of force and calls on all Members to respect the sovereignty, territorial integrity and political independence, The Organization is based on the principle of the sovereign equality of all its Members (Article 2). moreover it states that “nothing ... shall authorize the United Nations to intervene in matters which are essentially within the domestic jurisdiction of any state…”</a:t>
            </a:r>
          </a:p>
          <a:p>
            <a:pPr marL="0" indent="0" algn="ctr">
              <a:buNone/>
            </a:pPr>
            <a:r>
              <a:rPr lang="en-US" dirty="0" smtClean="0"/>
              <a:t>but</a:t>
            </a:r>
          </a:p>
        </p:txBody>
      </p:sp>
      <p:sp>
        <p:nvSpPr>
          <p:cNvPr id="4" name="Action Button: Help 3">
            <a:hlinkClick r:id="" action="ppaction://noaction" highlightClick="1"/>
          </p:cNvPr>
          <p:cNvSpPr/>
          <p:nvPr/>
        </p:nvSpPr>
        <p:spPr>
          <a:xfrm>
            <a:off x="411480" y="4736592"/>
            <a:ext cx="11338560" cy="1440371"/>
          </a:xfrm>
          <a:prstGeom prst="actionButtonHelp">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cap="all" dirty="0" smtClean="0">
                <a:solidFill>
                  <a:schemeClr val="bg1"/>
                </a:solidFill>
                <a:latin typeface="Arial Black" panose="020B0A04020102020204" pitchFamily="34" charset="0"/>
              </a:rPr>
              <a:t>the powers of security Council and R2P</a:t>
            </a:r>
          </a:p>
          <a:p>
            <a:pPr algn="ctr"/>
            <a:endParaRPr lang="en-US" dirty="0"/>
          </a:p>
        </p:txBody>
      </p:sp>
    </p:spTree>
    <p:extLst>
      <p:ext uri="{BB962C8B-B14F-4D97-AF65-F5344CB8AC3E}">
        <p14:creationId xmlns:p14="http://schemas.microsoft.com/office/powerpoint/2010/main" val="42568934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06413"/>
          </a:xfrm>
        </p:spPr>
        <p:txBody>
          <a:bodyPr>
            <a:normAutofit/>
          </a:bodyPr>
          <a:lstStyle/>
          <a:p>
            <a:pPr algn="r"/>
            <a:r>
              <a:rPr lang="en-US" sz="1100" dirty="0" smtClean="0"/>
              <a:t>INTERNATIONAL POLICY AND DIPLOMACY OF KAZAKHSTAN Lecture 2</a:t>
            </a:r>
            <a:endParaRPr lang="en-US" sz="1100" dirty="0"/>
          </a:p>
        </p:txBody>
      </p:sp>
      <p:sp>
        <p:nvSpPr>
          <p:cNvPr id="3" name="Content Placeholder 2"/>
          <p:cNvSpPr>
            <a:spLocks noGrp="1"/>
          </p:cNvSpPr>
          <p:nvPr>
            <p:ph idx="1"/>
          </p:nvPr>
        </p:nvSpPr>
        <p:spPr>
          <a:xfrm>
            <a:off x="838200" y="871538"/>
            <a:ext cx="10515600" cy="5305425"/>
          </a:xfrm>
        </p:spPr>
        <p:txBody>
          <a:bodyPr/>
          <a:lstStyle/>
          <a:p>
            <a:pPr marL="0" indent="0">
              <a:buNone/>
            </a:pPr>
            <a:endParaRPr lang="ru-RU" cap="all" dirty="0" smtClean="0"/>
          </a:p>
          <a:p>
            <a:pPr marL="0" indent="0">
              <a:buNone/>
            </a:pPr>
            <a:endParaRPr lang="ru-RU" cap="all" dirty="0"/>
          </a:p>
          <a:p>
            <a:pPr marL="0" indent="0">
              <a:buNone/>
            </a:pPr>
            <a:endParaRPr lang="ru-RU" cap="all" dirty="0" smtClean="0"/>
          </a:p>
          <a:p>
            <a:pPr marL="0" indent="0">
              <a:buNone/>
            </a:pPr>
            <a:endParaRPr lang="ru-RU" cap="all" dirty="0"/>
          </a:p>
          <a:p>
            <a:pPr marL="0" indent="0">
              <a:buNone/>
            </a:pPr>
            <a:endParaRPr lang="ru-RU" cap="all" dirty="0" smtClean="0"/>
          </a:p>
          <a:p>
            <a:pPr marL="0" indent="0">
              <a:buNone/>
            </a:pPr>
            <a:endParaRPr lang="ru-RU" cap="all" dirty="0"/>
          </a:p>
          <a:p>
            <a:pPr marL="0" indent="0">
              <a:buNone/>
            </a:pPr>
            <a:endParaRPr lang="ru-RU" cap="all" dirty="0" smtClean="0"/>
          </a:p>
          <a:p>
            <a:pPr marL="0" indent="0">
              <a:buNone/>
            </a:pPr>
            <a:endParaRPr lang="ru-RU" cap="all" dirty="0"/>
          </a:p>
          <a:p>
            <a:pPr marL="0" indent="0" algn="ctr">
              <a:buNone/>
            </a:pPr>
            <a:endParaRPr lang="en-GB" b="1" cap="all" dirty="0" smtClean="0">
              <a:latin typeface="Arial Black" panose="020B0A04020102020204" pitchFamily="34" charset="0"/>
            </a:endParaRPr>
          </a:p>
          <a:p>
            <a:pPr marL="0" indent="0" algn="ctr">
              <a:buNone/>
            </a:pPr>
            <a:r>
              <a:rPr lang="en-GB" b="1" cap="all" dirty="0" smtClean="0">
                <a:latin typeface="Arial Black" panose="020B0A04020102020204" pitchFamily="34" charset="0"/>
              </a:rPr>
              <a:t>Over to you!</a:t>
            </a:r>
            <a:endParaRPr lang="en-US" b="1" cap="all" dirty="0">
              <a:latin typeface="Arial Black" panose="020B0A04020102020204" pitchFamily="34" charset="0"/>
            </a:endParaRPr>
          </a:p>
        </p:txBody>
      </p:sp>
      <p:sp>
        <p:nvSpPr>
          <p:cNvPr id="4" name="Action Button: Help 3">
            <a:hlinkClick r:id="" action="ppaction://noaction" highlightClick="1"/>
          </p:cNvPr>
          <p:cNvSpPr/>
          <p:nvPr/>
        </p:nvSpPr>
        <p:spPr>
          <a:xfrm>
            <a:off x="728662" y="910591"/>
            <a:ext cx="10734675" cy="3751262"/>
          </a:xfrm>
          <a:prstGeom prst="actionButtonHelp">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b="1" cap="all" dirty="0" smtClean="0"/>
              <a:t>Relations between national interests and foreign policy</a:t>
            </a:r>
          </a:p>
          <a:p>
            <a:pPr algn="ctr"/>
            <a:endParaRPr lang="en-US" dirty="0"/>
          </a:p>
        </p:txBody>
      </p:sp>
    </p:spTree>
    <p:extLst>
      <p:ext uri="{BB962C8B-B14F-4D97-AF65-F5344CB8AC3E}">
        <p14:creationId xmlns:p14="http://schemas.microsoft.com/office/powerpoint/2010/main" val="41639049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06413"/>
          </a:xfrm>
        </p:spPr>
        <p:txBody>
          <a:bodyPr>
            <a:normAutofit/>
          </a:bodyPr>
          <a:lstStyle/>
          <a:p>
            <a:pPr algn="r"/>
            <a:r>
              <a:rPr lang="en-US" sz="1100" dirty="0" smtClean="0"/>
              <a:t>INTERNATIONAL POLICY AND DIPLOMACY OF KAZAKHSTAN Lecture 2</a:t>
            </a:r>
            <a:endParaRPr lang="en-US" sz="1100" dirty="0"/>
          </a:p>
        </p:txBody>
      </p:sp>
      <p:sp>
        <p:nvSpPr>
          <p:cNvPr id="3" name="Content Placeholder 2"/>
          <p:cNvSpPr>
            <a:spLocks noGrp="1"/>
          </p:cNvSpPr>
          <p:nvPr>
            <p:ph idx="1"/>
          </p:nvPr>
        </p:nvSpPr>
        <p:spPr>
          <a:xfrm>
            <a:off x="838200" y="871538"/>
            <a:ext cx="10515600" cy="5305425"/>
          </a:xfrm>
        </p:spPr>
        <p:txBody>
          <a:bodyPr/>
          <a:lstStyle/>
          <a:p>
            <a:pPr marL="0" indent="0">
              <a:buNone/>
            </a:pPr>
            <a:endParaRPr lang="en-US" cap="all" dirty="0"/>
          </a:p>
        </p:txBody>
      </p:sp>
      <p:sp>
        <p:nvSpPr>
          <p:cNvPr id="4" name="Action Button: Help 3">
            <a:hlinkClick r:id="" action="ppaction://noaction" highlightClick="1"/>
          </p:cNvPr>
          <p:cNvSpPr/>
          <p:nvPr/>
        </p:nvSpPr>
        <p:spPr>
          <a:xfrm>
            <a:off x="838200" y="871538"/>
            <a:ext cx="10515600" cy="5305425"/>
          </a:xfrm>
          <a:prstGeom prst="actionButtonHelp">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cap="all" dirty="0" smtClean="0"/>
              <a:t>Relations between foreign policy and diplomacy</a:t>
            </a:r>
          </a:p>
          <a:p>
            <a:pPr algn="ctr"/>
            <a:endParaRPr lang="en-US" dirty="0"/>
          </a:p>
        </p:txBody>
      </p:sp>
    </p:spTree>
    <p:extLst>
      <p:ext uri="{BB962C8B-B14F-4D97-AF65-F5344CB8AC3E}">
        <p14:creationId xmlns:p14="http://schemas.microsoft.com/office/powerpoint/2010/main" val="40235854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06413"/>
          </a:xfrm>
        </p:spPr>
        <p:txBody>
          <a:bodyPr>
            <a:normAutofit/>
          </a:bodyPr>
          <a:lstStyle/>
          <a:p>
            <a:pPr algn="r"/>
            <a:r>
              <a:rPr lang="en-US" sz="1100" dirty="0" smtClean="0"/>
              <a:t>INTERNATIONAL POLICY AND DIPLOMACY OF KAZAKHSTAN Lecture 2</a:t>
            </a:r>
            <a:endParaRPr lang="en-US" sz="1100" dirty="0"/>
          </a:p>
        </p:txBody>
      </p:sp>
      <p:pic>
        <p:nvPicPr>
          <p:cNvPr id="4" name="Content Placeholder 3"/>
          <p:cNvPicPr>
            <a:picLocks noGrp="1" noChangeAspect="1"/>
          </p:cNvPicPr>
          <p:nvPr>
            <p:ph idx="1"/>
          </p:nvPr>
        </p:nvPicPr>
        <p:blipFill>
          <a:blip r:embed="rId2"/>
          <a:stretch>
            <a:fillRect/>
          </a:stretch>
        </p:blipFill>
        <p:spPr>
          <a:xfrm>
            <a:off x="1965960" y="365125"/>
            <a:ext cx="8867775" cy="6026373"/>
          </a:xfrm>
          <a:prstGeom prst="rect">
            <a:avLst/>
          </a:prstGeom>
        </p:spPr>
      </p:pic>
    </p:spTree>
    <p:extLst>
      <p:ext uri="{BB962C8B-B14F-4D97-AF65-F5344CB8AC3E}">
        <p14:creationId xmlns:p14="http://schemas.microsoft.com/office/powerpoint/2010/main" val="1110355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06413"/>
          </a:xfrm>
        </p:spPr>
        <p:txBody>
          <a:bodyPr>
            <a:normAutofit/>
          </a:bodyPr>
          <a:lstStyle/>
          <a:p>
            <a:pPr algn="r"/>
            <a:r>
              <a:rPr lang="en-US" sz="1100" dirty="0" smtClean="0"/>
              <a:t>INTERNATIONAL POLICY AND DIPLOMACY OF KAZAKHSTAN Lecture 2</a:t>
            </a:r>
            <a:endParaRPr lang="en-US" sz="1100" dirty="0"/>
          </a:p>
        </p:txBody>
      </p:sp>
      <p:sp>
        <p:nvSpPr>
          <p:cNvPr id="4" name="Right Arrow Callout 3"/>
          <p:cNvSpPr/>
          <p:nvPr/>
        </p:nvSpPr>
        <p:spPr>
          <a:xfrm>
            <a:off x="259080" y="615792"/>
            <a:ext cx="6187440" cy="2420301"/>
          </a:xfrm>
          <a:prstGeom prst="right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cap="all" dirty="0" smtClean="0">
                <a:latin typeface="Arial Black" panose="020B0A04020102020204" pitchFamily="34" charset="0"/>
              </a:rPr>
              <a:t>National interests – international relations </a:t>
            </a:r>
            <a:endParaRPr lang="en-US" sz="2800" b="1" cap="all" dirty="0">
              <a:latin typeface="Arial Black" panose="020B0A04020102020204" pitchFamily="34" charset="0"/>
            </a:endParaRPr>
          </a:p>
        </p:txBody>
      </p:sp>
      <p:sp>
        <p:nvSpPr>
          <p:cNvPr id="5" name="Down Arrow Callout 4"/>
          <p:cNvSpPr/>
          <p:nvPr/>
        </p:nvSpPr>
        <p:spPr>
          <a:xfrm>
            <a:off x="6629400" y="871538"/>
            <a:ext cx="4724400" cy="2098595"/>
          </a:xfrm>
          <a:prstGeom prst="down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cap="all" dirty="0">
                <a:latin typeface="Arial Black" panose="020B0A04020102020204" pitchFamily="34" charset="0"/>
              </a:rPr>
              <a:t>Foreign policy – set of actions aimed at achieving certain goals  </a:t>
            </a:r>
            <a:endParaRPr lang="en-US" b="1" cap="all" dirty="0">
              <a:latin typeface="Arial Black" panose="020B0A04020102020204" pitchFamily="34" charset="0"/>
            </a:endParaRPr>
          </a:p>
        </p:txBody>
      </p:sp>
      <p:sp>
        <p:nvSpPr>
          <p:cNvPr id="10" name="Right Arrow Callout 9"/>
          <p:cNvSpPr/>
          <p:nvPr/>
        </p:nvSpPr>
        <p:spPr>
          <a:xfrm flipH="1">
            <a:off x="4107180" y="3102053"/>
            <a:ext cx="7269480" cy="1781652"/>
          </a:xfrm>
          <a:prstGeom prst="right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cap="all" dirty="0">
                <a:latin typeface="Arial Black" panose="020B0A04020102020204" pitchFamily="34" charset="0"/>
              </a:rPr>
              <a:t>Diplomacy – influence (change/prevent change) the policies and actions of states and other international actors </a:t>
            </a:r>
            <a:r>
              <a:rPr lang="en-GB" b="1" cap="all" dirty="0" smtClean="0">
                <a:latin typeface="Arial Black" panose="020B0A04020102020204" pitchFamily="34" charset="0"/>
              </a:rPr>
              <a:t>…</a:t>
            </a:r>
            <a:endParaRPr lang="en-US" dirty="0"/>
          </a:p>
        </p:txBody>
      </p:sp>
      <p:sp>
        <p:nvSpPr>
          <p:cNvPr id="14" name="Right Arrow Callout 13"/>
          <p:cNvSpPr/>
          <p:nvPr/>
        </p:nvSpPr>
        <p:spPr>
          <a:xfrm flipH="1">
            <a:off x="4084320" y="4883705"/>
            <a:ext cx="7292340" cy="1858565"/>
          </a:xfrm>
          <a:prstGeom prst="right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cap="all" dirty="0">
                <a:latin typeface="Arial Black" panose="020B0A04020102020204" pitchFamily="34" charset="0"/>
              </a:rPr>
              <a:t>to achieve/promote the goals of foreign policy in accordance with the national interests</a:t>
            </a:r>
            <a:endParaRPr lang="en-US" b="1" cap="all" dirty="0">
              <a:latin typeface="Arial Black" panose="020B0A04020102020204" pitchFamily="34" charset="0"/>
            </a:endParaRPr>
          </a:p>
        </p:txBody>
      </p:sp>
      <p:sp>
        <p:nvSpPr>
          <p:cNvPr id="15" name="Rectangle 14"/>
          <p:cNvSpPr/>
          <p:nvPr/>
        </p:nvSpPr>
        <p:spPr>
          <a:xfrm>
            <a:off x="259080" y="3522026"/>
            <a:ext cx="3718560" cy="112617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b="1" cap="all" dirty="0" smtClean="0"/>
              <a:t>Bilateral relations </a:t>
            </a:r>
            <a:endParaRPr lang="en-US" sz="3200" b="1" cap="all" dirty="0"/>
          </a:p>
        </p:txBody>
      </p:sp>
      <p:sp>
        <p:nvSpPr>
          <p:cNvPr id="16" name="Rectangle 15"/>
          <p:cNvSpPr/>
          <p:nvPr/>
        </p:nvSpPr>
        <p:spPr>
          <a:xfrm>
            <a:off x="259080" y="5355786"/>
            <a:ext cx="3718560" cy="122789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b="1" cap="all" dirty="0" smtClean="0"/>
              <a:t>Multilateral regimes </a:t>
            </a:r>
            <a:endParaRPr lang="en-US" sz="3200" b="1" cap="all" dirty="0"/>
          </a:p>
        </p:txBody>
      </p:sp>
    </p:spTree>
    <p:extLst>
      <p:ext uri="{BB962C8B-B14F-4D97-AF65-F5344CB8AC3E}">
        <p14:creationId xmlns:p14="http://schemas.microsoft.com/office/powerpoint/2010/main" val="10957713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stretch>
            <a:fillRect/>
          </a:stretch>
        </p:blipFill>
        <p:spPr>
          <a:xfrm>
            <a:off x="1143000" y="137160"/>
            <a:ext cx="10104119" cy="6720840"/>
          </a:xfrm>
          <a:prstGeom prst="rect">
            <a:avLst/>
          </a:prstGeom>
        </p:spPr>
      </p:pic>
    </p:spTree>
    <p:extLst>
      <p:ext uri="{BB962C8B-B14F-4D97-AF65-F5344CB8AC3E}">
        <p14:creationId xmlns:p14="http://schemas.microsoft.com/office/powerpoint/2010/main" val="2406272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06413"/>
          </a:xfrm>
        </p:spPr>
        <p:txBody>
          <a:bodyPr>
            <a:normAutofit/>
          </a:bodyPr>
          <a:lstStyle/>
          <a:p>
            <a:pPr algn="r"/>
            <a:r>
              <a:rPr lang="en-US" sz="1100" dirty="0" smtClean="0"/>
              <a:t>INTERNATIONAL POLICY AND DIPLOMACY OF KAZAKHSTAN Lecture 2</a:t>
            </a:r>
            <a:endParaRPr lang="en-US" sz="1100" dirty="0"/>
          </a:p>
        </p:txBody>
      </p:sp>
      <p:sp>
        <p:nvSpPr>
          <p:cNvPr id="3" name="Content Placeholder 2"/>
          <p:cNvSpPr>
            <a:spLocks noGrp="1"/>
          </p:cNvSpPr>
          <p:nvPr>
            <p:ph idx="1"/>
          </p:nvPr>
        </p:nvSpPr>
        <p:spPr>
          <a:xfrm>
            <a:off x="441960" y="871538"/>
            <a:ext cx="11460480" cy="5986462"/>
          </a:xfrm>
        </p:spPr>
        <p:txBody>
          <a:bodyPr>
            <a:normAutofit fontScale="70000" lnSpcReduction="20000"/>
          </a:bodyPr>
          <a:lstStyle/>
          <a:p>
            <a:pPr marL="0" indent="0">
              <a:buNone/>
            </a:pPr>
            <a:r>
              <a:rPr lang="en-US" b="1" cap="all" dirty="0" smtClean="0">
                <a:latin typeface="Arial Black" panose="020B0A04020102020204" pitchFamily="34" charset="0"/>
              </a:rPr>
              <a:t>Vienna convention on the law of treaties ARTICLE 7 FULL POWERS</a:t>
            </a:r>
          </a:p>
          <a:p>
            <a:pPr marL="0" indent="0">
              <a:buNone/>
            </a:pPr>
            <a:r>
              <a:rPr lang="en-US" b="1" dirty="0" smtClean="0"/>
              <a:t>1. A PERSON IS CONSIDERED AS REPRESENTING A STATE FOR THE PURPOSE OF ADOPTING OR AUTHENTICATING THE</a:t>
            </a:r>
          </a:p>
          <a:p>
            <a:pPr marL="0" indent="0">
              <a:buNone/>
            </a:pPr>
            <a:r>
              <a:rPr lang="en-US" b="1" dirty="0" smtClean="0"/>
              <a:t>TEXT OF A TREATY OR FOR THE PURPOSE OF EXPRESSING THE CONSENT OF THE STATE TO BE BOUND BY A TREATY IF:</a:t>
            </a:r>
          </a:p>
          <a:p>
            <a:pPr marL="0" indent="0">
              <a:buNone/>
            </a:pPr>
            <a:r>
              <a:rPr lang="en-US" b="1" dirty="0" smtClean="0"/>
              <a:t>(A) HE PRODUCES APPROPRIATE FULL POWERS; OR</a:t>
            </a:r>
          </a:p>
          <a:p>
            <a:pPr marL="0" indent="0">
              <a:buNone/>
            </a:pPr>
            <a:r>
              <a:rPr lang="en-US" b="1" dirty="0" smtClean="0"/>
              <a:t>(B) IT APPEARS FROM THE PRACTICE OF THE STATES CONCERNED OR FROM OTHER CIRCUMSTANCES THAT THEIR</a:t>
            </a:r>
          </a:p>
          <a:p>
            <a:pPr marL="0" indent="0">
              <a:buNone/>
            </a:pPr>
            <a:r>
              <a:rPr lang="en-US" b="1" dirty="0" smtClean="0"/>
              <a:t>INTENTION WAS TO CONSIDER THAT PERSON AS REPRESENTING THE STATE FOR SUCH PURPOSES AND TO DISPENSE WITH FULL POWERS.</a:t>
            </a:r>
          </a:p>
          <a:p>
            <a:pPr marL="0" indent="0">
              <a:buNone/>
            </a:pPr>
            <a:r>
              <a:rPr lang="en-US" b="1" dirty="0" smtClean="0"/>
              <a:t>2. IN VIRTUE OF THEIR FUNCTIONS AND WITHOUT HAVING TO PRODUCE FULL POWERS, THE FOLLOWING ARE</a:t>
            </a:r>
          </a:p>
          <a:p>
            <a:pPr marL="0" indent="0">
              <a:buNone/>
            </a:pPr>
            <a:r>
              <a:rPr lang="en-US" b="1" dirty="0" smtClean="0"/>
              <a:t>CONSIDERED AS REPRESENTING THEIR STATE:</a:t>
            </a:r>
          </a:p>
          <a:p>
            <a:pPr marL="0" indent="0">
              <a:buNone/>
            </a:pPr>
            <a:r>
              <a:rPr lang="en-US" b="1" dirty="0" smtClean="0"/>
              <a:t>(A) </a:t>
            </a:r>
            <a:r>
              <a:rPr lang="en-US" b="1" u="sng" dirty="0" smtClean="0"/>
              <a:t>HEADS OF STATE, HEADS OF GOVERNMENT AND MINISTERS FOR FOREIGN AFFAIRS</a:t>
            </a:r>
            <a:r>
              <a:rPr lang="en-US" b="1" dirty="0" smtClean="0"/>
              <a:t>, FOR THE PURPOSE OF PERFORMING ALL ACTS RELATING TO THE CONCLUSION OF A TREATY;</a:t>
            </a:r>
          </a:p>
          <a:p>
            <a:pPr marL="0" indent="0">
              <a:buNone/>
            </a:pPr>
            <a:r>
              <a:rPr lang="en-US" b="1" dirty="0" smtClean="0"/>
              <a:t>(B) HEADS OF DIPLOMATIC MISSIONS, FOR THE PURPOSE OF ADOPTING THE TEXT OF A TREATY BETWEEN THE ACCREDITING STATE AND THE STATE TO WHICH THEY ARE ACCREDITED;</a:t>
            </a:r>
          </a:p>
          <a:p>
            <a:pPr marL="0" indent="0">
              <a:buNone/>
            </a:pPr>
            <a:r>
              <a:rPr lang="en-US" b="1" dirty="0" smtClean="0"/>
              <a:t>(C) REPRESENTATIVES ACCREDITED BY STATES TO AN INTERNATIONAL CONFERENCE OR TO AN INTERNATIONAL ORGANIZATION OR ONE OF ITS ORGANS, FOR THE PURPOSE OF ADOPTING THE TEXT OF A TREATY IN THAT CONFERENCE, ORGANIZATION OR ORGAN.</a:t>
            </a:r>
          </a:p>
        </p:txBody>
      </p:sp>
    </p:spTree>
    <p:extLst>
      <p:ext uri="{BB962C8B-B14F-4D97-AF65-F5344CB8AC3E}">
        <p14:creationId xmlns:p14="http://schemas.microsoft.com/office/powerpoint/2010/main" val="39088616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06413"/>
          </a:xfrm>
        </p:spPr>
        <p:txBody>
          <a:bodyPr>
            <a:normAutofit/>
          </a:bodyPr>
          <a:lstStyle/>
          <a:p>
            <a:pPr algn="r"/>
            <a:r>
              <a:rPr lang="en-US" sz="1100" dirty="0" smtClean="0"/>
              <a:t>INTERNATIONAL POLICY AND DIPLOMACY OF KAZAKHSTAN Lecture 2</a:t>
            </a:r>
            <a:endParaRPr lang="en-US" sz="1100" dirty="0"/>
          </a:p>
        </p:txBody>
      </p:sp>
      <p:sp>
        <p:nvSpPr>
          <p:cNvPr id="3" name="Content Placeholder 2"/>
          <p:cNvSpPr>
            <a:spLocks noGrp="1"/>
          </p:cNvSpPr>
          <p:nvPr>
            <p:ph idx="1"/>
          </p:nvPr>
        </p:nvSpPr>
        <p:spPr>
          <a:xfrm>
            <a:off x="838200" y="871538"/>
            <a:ext cx="10515600" cy="5305425"/>
          </a:xfrm>
        </p:spPr>
        <p:txBody>
          <a:bodyPr/>
          <a:lstStyle/>
          <a:p>
            <a:pPr marL="0" indent="0">
              <a:buNone/>
            </a:pPr>
            <a:r>
              <a:rPr lang="en-US" sz="3200" b="1" u="sng" dirty="0"/>
              <a:t>Self-Check Questions:</a:t>
            </a:r>
          </a:p>
          <a:p>
            <a:pPr lvl="0"/>
            <a:r>
              <a:rPr lang="en-US" sz="3200" b="1" dirty="0"/>
              <a:t>How do international relations and world politics similar or differ from each other?</a:t>
            </a:r>
          </a:p>
          <a:p>
            <a:pPr lvl="0"/>
            <a:r>
              <a:rPr lang="en-US" sz="3200" b="1" dirty="0"/>
              <a:t>How sovereignty and statehood influence the capacity to conduct international relations? What is the recognition of states and government? How does it matter?</a:t>
            </a:r>
          </a:p>
          <a:p>
            <a:pPr lvl="0"/>
            <a:r>
              <a:rPr lang="en-US" sz="3200" b="1" dirty="0"/>
              <a:t>What are the relations between national interests and foreign policy?</a:t>
            </a:r>
          </a:p>
          <a:p>
            <a:pPr lvl="0"/>
            <a:r>
              <a:rPr lang="en-US" sz="3200" b="1" dirty="0"/>
              <a:t>What are the relations between foreign policy and diplomacy?</a:t>
            </a:r>
          </a:p>
          <a:p>
            <a:pPr marL="0" indent="0">
              <a:buNone/>
            </a:pPr>
            <a:endParaRPr lang="en-US" dirty="0"/>
          </a:p>
        </p:txBody>
      </p:sp>
    </p:spTree>
    <p:extLst>
      <p:ext uri="{BB962C8B-B14F-4D97-AF65-F5344CB8AC3E}">
        <p14:creationId xmlns:p14="http://schemas.microsoft.com/office/powerpoint/2010/main" val="2369457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06413"/>
          </a:xfrm>
        </p:spPr>
        <p:txBody>
          <a:bodyPr>
            <a:normAutofit/>
          </a:bodyPr>
          <a:lstStyle/>
          <a:p>
            <a:pPr algn="r"/>
            <a:r>
              <a:rPr lang="en-US" sz="1100" dirty="0" smtClean="0"/>
              <a:t>INTERNATIONAL POLICY AND DIPLOMACY OF KAZAKHSTAN Lecture 2</a:t>
            </a:r>
            <a:endParaRPr lang="en-US" sz="1100" dirty="0"/>
          </a:p>
        </p:txBody>
      </p:sp>
      <p:sp>
        <p:nvSpPr>
          <p:cNvPr id="3" name="Content Placeholder 2"/>
          <p:cNvSpPr>
            <a:spLocks noGrp="1"/>
          </p:cNvSpPr>
          <p:nvPr>
            <p:ph idx="1"/>
          </p:nvPr>
        </p:nvSpPr>
        <p:spPr>
          <a:xfrm>
            <a:off x="289560" y="533400"/>
            <a:ext cx="11673840" cy="6156960"/>
          </a:xfrm>
        </p:spPr>
        <p:txBody>
          <a:bodyPr>
            <a:normAutofit fontScale="70000" lnSpcReduction="20000"/>
          </a:bodyPr>
          <a:lstStyle/>
          <a:p>
            <a:pPr marL="0" indent="0">
              <a:buNone/>
            </a:pPr>
            <a:r>
              <a:rPr lang="en-US" b="1" dirty="0" smtClean="0"/>
              <a:t>Topical Readers Available at UNIVER System:</a:t>
            </a:r>
          </a:p>
          <a:p>
            <a:pPr marL="0" indent="0">
              <a:buNone/>
            </a:pPr>
            <a:r>
              <a:rPr lang="en-US" dirty="0" smtClean="0"/>
              <a:t>Hocking, B. (2020). Communication and Diplomacy: Change and Continuity. In Global Diplomacy (pp. 79-96). Palgrave Macmillan, Cham.</a:t>
            </a:r>
          </a:p>
          <a:p>
            <a:pPr marL="0" indent="0">
              <a:buNone/>
            </a:pPr>
            <a:r>
              <a:rPr lang="en-US" dirty="0" smtClean="0"/>
              <a:t>Qin, Y. (2020). Diplomacy as relational practice. The Hague Journal of Diplomacy, 15(1-2), 165-173.</a:t>
            </a:r>
          </a:p>
          <a:p>
            <a:pPr marL="0" indent="0">
              <a:buNone/>
            </a:pPr>
            <a:r>
              <a:rPr lang="en-US" dirty="0" smtClean="0"/>
              <a:t>ONYEAKU, C. (2020). Diplomatic Law and Practice of Diplomacy in a New Global Environment. IRLJ, 2(3).</a:t>
            </a:r>
          </a:p>
          <a:p>
            <a:pPr marL="0" indent="0">
              <a:buNone/>
            </a:pPr>
            <a:r>
              <a:rPr lang="en-US" dirty="0" err="1" smtClean="0"/>
              <a:t>Unoki</a:t>
            </a:r>
            <a:r>
              <a:rPr lang="en-US" dirty="0" smtClean="0"/>
              <a:t>, K. (2019). Competition Laws, National Interests and International Relations. Routledge.</a:t>
            </a:r>
          </a:p>
          <a:p>
            <a:pPr marL="0" indent="0">
              <a:buNone/>
            </a:pPr>
            <a:r>
              <a:rPr lang="en-US" dirty="0" smtClean="0"/>
              <a:t>Morin, J. F., &amp; </a:t>
            </a:r>
            <a:r>
              <a:rPr lang="en-US" dirty="0" err="1" smtClean="0"/>
              <a:t>Paquin</a:t>
            </a:r>
            <a:r>
              <a:rPr lang="en-US" dirty="0" smtClean="0"/>
              <a:t>, J. (2018). Foreign policy analysis: A toolbox. Springer.</a:t>
            </a:r>
          </a:p>
          <a:p>
            <a:pPr marL="0" indent="0">
              <a:buNone/>
            </a:pPr>
            <a:r>
              <a:rPr lang="en-US" dirty="0" err="1" smtClean="0"/>
              <a:t>Neack</a:t>
            </a:r>
            <a:r>
              <a:rPr lang="en-US" dirty="0" smtClean="0"/>
              <a:t>, L. (2018). Studying Foreign Policy Comparatively: Cases and Analysis. </a:t>
            </a:r>
            <a:r>
              <a:rPr lang="en-US" dirty="0" err="1" smtClean="0"/>
              <a:t>Rowman</a:t>
            </a:r>
            <a:r>
              <a:rPr lang="en-US" dirty="0" smtClean="0"/>
              <a:t> &amp; Littlefield.</a:t>
            </a:r>
          </a:p>
          <a:p>
            <a:pPr marL="0" indent="0">
              <a:buNone/>
            </a:pPr>
            <a:r>
              <a:rPr lang="en-US" dirty="0" err="1" smtClean="0"/>
              <a:t>Iucu</a:t>
            </a:r>
            <a:r>
              <a:rPr lang="en-US" dirty="0" smtClean="0"/>
              <a:t>, O. (2010). Diplomacy and diplomatic functions. Manager, (11), 129-134. </a:t>
            </a:r>
          </a:p>
          <a:p>
            <a:pPr marL="0" indent="0">
              <a:buNone/>
            </a:pPr>
            <a:r>
              <a:rPr lang="en-US" dirty="0" err="1" smtClean="0"/>
              <a:t>Mintz</a:t>
            </a:r>
            <a:r>
              <a:rPr lang="en-US" dirty="0" smtClean="0"/>
              <a:t>, A., &amp; </a:t>
            </a:r>
            <a:r>
              <a:rPr lang="en-US" dirty="0" err="1" smtClean="0"/>
              <a:t>DeRouen</a:t>
            </a:r>
            <a:r>
              <a:rPr lang="en-US" dirty="0" smtClean="0"/>
              <a:t> Jr, K. (2010). Understanding foreign policy decision making. Cambridge University Press.</a:t>
            </a:r>
          </a:p>
          <a:p>
            <a:pPr marL="0" indent="0">
              <a:buNone/>
            </a:pPr>
            <a:r>
              <a:rPr lang="en-US" dirty="0" smtClean="0"/>
              <a:t>Sharp, P. (2009). Diplomatic theory of international relations (Vol. 111). Cambridge University Press.</a:t>
            </a:r>
          </a:p>
          <a:p>
            <a:pPr marL="0" indent="0">
              <a:buNone/>
            </a:pPr>
            <a:r>
              <a:rPr lang="en-US" dirty="0" err="1" smtClean="0"/>
              <a:t>Breuning</a:t>
            </a:r>
            <a:r>
              <a:rPr lang="en-US" dirty="0" smtClean="0"/>
              <a:t>, M. (2007). Foreign policy analysis: A comparative introduction. Springer.</a:t>
            </a:r>
          </a:p>
          <a:p>
            <a:pPr marL="0" indent="0">
              <a:buNone/>
            </a:pPr>
            <a:r>
              <a:rPr lang="en-US" dirty="0" err="1" smtClean="0"/>
              <a:t>Feltham</a:t>
            </a:r>
            <a:r>
              <a:rPr lang="en-US" dirty="0" smtClean="0"/>
              <a:t>, R. (2004). Diplomatic handbook. </a:t>
            </a:r>
            <a:r>
              <a:rPr lang="en-US" dirty="0" err="1" smtClean="0"/>
              <a:t>Martinus</a:t>
            </a:r>
            <a:r>
              <a:rPr lang="en-US" dirty="0" smtClean="0"/>
              <a:t> </a:t>
            </a:r>
            <a:r>
              <a:rPr lang="en-US" dirty="0" err="1" smtClean="0"/>
              <a:t>Nijhoff</a:t>
            </a:r>
            <a:r>
              <a:rPr lang="en-US" dirty="0" smtClean="0"/>
              <a:t> Publishers.</a:t>
            </a:r>
          </a:p>
          <a:p>
            <a:pPr marL="0" indent="0">
              <a:buNone/>
            </a:pPr>
            <a:r>
              <a:rPr lang="en-US" dirty="0" smtClean="0"/>
              <a:t>Nazarbayev, N. A. (2007). New Kazakhstan in the new world. Kazakhstanskaya </a:t>
            </a:r>
            <a:r>
              <a:rPr lang="en-US" dirty="0" err="1" smtClean="0"/>
              <a:t>pravda</a:t>
            </a:r>
            <a:r>
              <a:rPr lang="en-US" dirty="0" smtClean="0"/>
              <a:t>, (33), 25278.</a:t>
            </a:r>
          </a:p>
          <a:p>
            <a:pPr marL="0" indent="0">
              <a:buNone/>
            </a:pPr>
            <a:r>
              <a:rPr lang="en-US" dirty="0" smtClean="0"/>
              <a:t>Tokayev, K. K. (2000). Foreign policy of Kazakhstan in the conditions of globalization. Almaty, Kazakhstan.</a:t>
            </a:r>
          </a:p>
          <a:p>
            <a:pPr marL="0" indent="0">
              <a:buNone/>
            </a:pPr>
            <a:r>
              <a:rPr lang="en-US" dirty="0" err="1" smtClean="0"/>
              <a:t>Vanderhill</a:t>
            </a:r>
            <a:r>
              <a:rPr lang="en-US" dirty="0" smtClean="0"/>
              <a:t>, R., </a:t>
            </a:r>
            <a:r>
              <a:rPr lang="en-US" dirty="0" err="1" smtClean="0"/>
              <a:t>Joireman</a:t>
            </a:r>
            <a:r>
              <a:rPr lang="en-US" dirty="0" smtClean="0"/>
              <a:t>, S. F., &amp; </a:t>
            </a:r>
            <a:r>
              <a:rPr lang="en-US" dirty="0" err="1" smtClean="0"/>
              <a:t>Tulepbayeva</a:t>
            </a:r>
            <a:r>
              <a:rPr lang="en-US" dirty="0" smtClean="0"/>
              <a:t>, R. (2020). Between the bear and the dragon: </a:t>
            </a:r>
            <a:r>
              <a:rPr lang="en-US" dirty="0" err="1" smtClean="0"/>
              <a:t>multivectorism</a:t>
            </a:r>
            <a:r>
              <a:rPr lang="en-US" dirty="0" smtClean="0"/>
              <a:t> in Kazakhstan as a model strategy for secondary powers. International Affairs, 96(4), 975-993.</a:t>
            </a:r>
          </a:p>
          <a:p>
            <a:pPr marL="0" indent="0">
              <a:buNone/>
            </a:pPr>
            <a:r>
              <a:rPr lang="en-US" dirty="0" err="1" smtClean="0"/>
              <a:t>Diyarbakırlıoğlu</a:t>
            </a:r>
            <a:r>
              <a:rPr lang="en-US" dirty="0" smtClean="0"/>
              <a:t>, K., &amp; </a:t>
            </a:r>
            <a:r>
              <a:rPr lang="en-US" dirty="0" err="1" smtClean="0"/>
              <a:t>Yiğit</a:t>
            </a:r>
            <a:r>
              <a:rPr lang="en-US" dirty="0" smtClean="0"/>
              <a:t>, S. (2014). Kazakh Multi Vector Foreign Policy in Action. Alternatives: Turkish Journal of International Relations, 13(4).</a:t>
            </a:r>
          </a:p>
        </p:txBody>
      </p:sp>
    </p:spTree>
    <p:extLst>
      <p:ext uri="{BB962C8B-B14F-4D97-AF65-F5344CB8AC3E}">
        <p14:creationId xmlns:p14="http://schemas.microsoft.com/office/powerpoint/2010/main" val="1197380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06413"/>
          </a:xfrm>
        </p:spPr>
        <p:txBody>
          <a:bodyPr>
            <a:normAutofit/>
          </a:bodyPr>
          <a:lstStyle/>
          <a:p>
            <a:pPr algn="r"/>
            <a:r>
              <a:rPr lang="en-US" sz="1100" dirty="0" smtClean="0"/>
              <a:t>INTERNATIONAL POLICY AND DIPLOMACY OF KAZAKHSTAN Lecture 2</a:t>
            </a:r>
            <a:endParaRPr lang="en-US" sz="1100" dirty="0"/>
          </a:p>
        </p:txBody>
      </p:sp>
      <p:sp>
        <p:nvSpPr>
          <p:cNvPr id="3" name="Content Placeholder 2"/>
          <p:cNvSpPr>
            <a:spLocks noGrp="1"/>
          </p:cNvSpPr>
          <p:nvPr>
            <p:ph idx="1"/>
          </p:nvPr>
        </p:nvSpPr>
        <p:spPr>
          <a:xfrm>
            <a:off x="266700" y="757238"/>
            <a:ext cx="11658599" cy="5986462"/>
          </a:xfrm>
        </p:spPr>
        <p:txBody>
          <a:bodyPr>
            <a:noAutofit/>
          </a:bodyPr>
          <a:lstStyle/>
          <a:p>
            <a:pPr marL="0" indent="0">
              <a:buNone/>
            </a:pPr>
            <a:r>
              <a:rPr lang="en-US" sz="3600" b="1" dirty="0" smtClean="0">
                <a:latin typeface="Arial Black" panose="020B0A04020102020204" pitchFamily="34" charset="0"/>
              </a:rPr>
              <a:t>LECTURE 2. NATIONAL INTERESTS, FOREIGN POLICY AND DIPLOMACY	</a:t>
            </a:r>
          </a:p>
          <a:p>
            <a:pPr marL="0" indent="0">
              <a:buNone/>
            </a:pPr>
            <a:endParaRPr lang="en-US" sz="3600" dirty="0"/>
          </a:p>
          <a:p>
            <a:pPr marL="0" indent="0">
              <a:buNone/>
            </a:pPr>
            <a:r>
              <a:rPr lang="en-US" sz="3600" b="1" u="sng" dirty="0" smtClean="0"/>
              <a:t>Topics to Be Covered: </a:t>
            </a:r>
          </a:p>
          <a:p>
            <a:pPr marL="0" indent="0">
              <a:buNone/>
            </a:pPr>
            <a:r>
              <a:rPr lang="en-US" sz="3600" dirty="0" smtClean="0"/>
              <a:t>•	Relations between international relations and world politics;</a:t>
            </a:r>
          </a:p>
          <a:p>
            <a:pPr marL="0" indent="0">
              <a:buNone/>
            </a:pPr>
            <a:r>
              <a:rPr lang="en-US" sz="3600" dirty="0" smtClean="0"/>
              <a:t>•	Relations between sovereignty, statehood and international relations;</a:t>
            </a:r>
          </a:p>
          <a:p>
            <a:pPr marL="0" indent="0">
              <a:buNone/>
            </a:pPr>
            <a:r>
              <a:rPr lang="en-US" sz="3600" dirty="0" smtClean="0"/>
              <a:t>•	Relations between national interests and foreign policy;</a:t>
            </a:r>
          </a:p>
          <a:p>
            <a:pPr marL="0" indent="0">
              <a:buNone/>
            </a:pPr>
            <a:r>
              <a:rPr lang="en-US" sz="3600" dirty="0" smtClean="0"/>
              <a:t>•	Relations between foreign policy and diplomacy. </a:t>
            </a:r>
            <a:endParaRPr lang="en-US" sz="3600" dirty="0"/>
          </a:p>
        </p:txBody>
      </p:sp>
    </p:spTree>
    <p:extLst>
      <p:ext uri="{BB962C8B-B14F-4D97-AF65-F5344CB8AC3E}">
        <p14:creationId xmlns:p14="http://schemas.microsoft.com/office/powerpoint/2010/main" val="15064567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06413"/>
          </a:xfrm>
        </p:spPr>
        <p:txBody>
          <a:bodyPr>
            <a:normAutofit/>
          </a:bodyPr>
          <a:lstStyle/>
          <a:p>
            <a:pPr algn="r"/>
            <a:r>
              <a:rPr lang="en-US" sz="1100" dirty="0" smtClean="0"/>
              <a:t>INTERNATIONAL POLICY AND DIPLOMACY OF KAZAKHSTAN Lecture 2</a:t>
            </a:r>
            <a:endParaRPr lang="en-US" sz="1100" dirty="0"/>
          </a:p>
        </p:txBody>
      </p:sp>
      <p:sp>
        <p:nvSpPr>
          <p:cNvPr id="3" name="Content Placeholder 2"/>
          <p:cNvSpPr>
            <a:spLocks noGrp="1"/>
          </p:cNvSpPr>
          <p:nvPr>
            <p:ph idx="1"/>
          </p:nvPr>
        </p:nvSpPr>
        <p:spPr>
          <a:xfrm>
            <a:off x="723900" y="871538"/>
            <a:ext cx="10515600" cy="5305425"/>
          </a:xfrm>
        </p:spPr>
        <p:txBody>
          <a:bodyPr/>
          <a:lstStyle/>
          <a:p>
            <a:pPr marL="0" indent="0">
              <a:buNone/>
            </a:pPr>
            <a:endParaRPr lang="en-US" dirty="0"/>
          </a:p>
        </p:txBody>
      </p:sp>
      <p:sp>
        <p:nvSpPr>
          <p:cNvPr id="4" name="Action Button: Help 3">
            <a:hlinkClick r:id="" action="ppaction://noaction" highlightClick="1"/>
          </p:cNvPr>
          <p:cNvSpPr/>
          <p:nvPr/>
        </p:nvSpPr>
        <p:spPr>
          <a:xfrm>
            <a:off x="723900" y="871538"/>
            <a:ext cx="10629900" cy="5305425"/>
          </a:xfrm>
          <a:prstGeom prst="actionButtonHelp">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b="1" cap="all" dirty="0" smtClean="0"/>
              <a:t>Relations between international relations and world politics</a:t>
            </a:r>
          </a:p>
          <a:p>
            <a:pPr algn="ctr"/>
            <a:endParaRPr lang="en-US" dirty="0"/>
          </a:p>
        </p:txBody>
      </p:sp>
    </p:spTree>
    <p:extLst>
      <p:ext uri="{BB962C8B-B14F-4D97-AF65-F5344CB8AC3E}">
        <p14:creationId xmlns:p14="http://schemas.microsoft.com/office/powerpoint/2010/main" val="74014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06413"/>
          </a:xfrm>
        </p:spPr>
        <p:txBody>
          <a:bodyPr>
            <a:normAutofit/>
          </a:bodyPr>
          <a:lstStyle/>
          <a:p>
            <a:pPr algn="r"/>
            <a:r>
              <a:rPr lang="en-US" sz="1100" dirty="0" smtClean="0"/>
              <a:t>INTERNATIONAL POLICY AND DIPLOMACY OF KAZAKHSTAN Lecture 2</a:t>
            </a:r>
            <a:endParaRPr lang="en-US" sz="1100" dirty="0"/>
          </a:p>
        </p:txBody>
      </p:sp>
      <p:sp>
        <p:nvSpPr>
          <p:cNvPr id="3" name="Content Placeholder 2"/>
          <p:cNvSpPr>
            <a:spLocks noGrp="1"/>
          </p:cNvSpPr>
          <p:nvPr>
            <p:ph idx="1"/>
          </p:nvPr>
        </p:nvSpPr>
        <p:spPr>
          <a:xfrm>
            <a:off x="259080" y="871538"/>
            <a:ext cx="11094720" cy="5305425"/>
          </a:xfrm>
        </p:spPr>
        <p:txBody>
          <a:bodyPr/>
          <a:lstStyle/>
          <a:p>
            <a:pPr marL="0" indent="0">
              <a:buNone/>
            </a:pPr>
            <a:endParaRPr lang="en-US" dirty="0" smtClean="0"/>
          </a:p>
          <a:p>
            <a:pPr marL="0" indent="0">
              <a:buNone/>
            </a:pP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2069138713"/>
              </p:ext>
            </p:extLst>
          </p:nvPr>
        </p:nvGraphicFramePr>
        <p:xfrm>
          <a:off x="391886" y="871538"/>
          <a:ext cx="11408228" cy="5711452"/>
        </p:xfrm>
        <a:graphic>
          <a:graphicData uri="http://schemas.openxmlformats.org/drawingml/2006/table">
            <a:tbl>
              <a:tblPr firstRow="1" bandRow="1">
                <a:tableStyleId>{5C22544A-7EE6-4342-B048-85BDC9FD1C3A}</a:tableStyleId>
              </a:tblPr>
              <a:tblGrid>
                <a:gridCol w="9367934">
                  <a:extLst>
                    <a:ext uri="{9D8B030D-6E8A-4147-A177-3AD203B41FA5}">
                      <a16:colId xmlns:a16="http://schemas.microsoft.com/office/drawing/2014/main" val="3959707570"/>
                    </a:ext>
                  </a:extLst>
                </a:gridCol>
                <a:gridCol w="2040294">
                  <a:extLst>
                    <a:ext uri="{9D8B030D-6E8A-4147-A177-3AD203B41FA5}">
                      <a16:colId xmlns:a16="http://schemas.microsoft.com/office/drawing/2014/main" val="2239781534"/>
                    </a:ext>
                  </a:extLst>
                </a:gridCol>
              </a:tblGrid>
              <a:tr h="959255">
                <a:tc>
                  <a:txBody>
                    <a:bodyPr/>
                    <a:lstStyle/>
                    <a:p>
                      <a:r>
                        <a:rPr lang="en-US" sz="3200" b="1" kern="1200" cap="all" dirty="0" smtClean="0">
                          <a:solidFill>
                            <a:schemeClr val="lt1"/>
                          </a:solidFill>
                          <a:latin typeface="+mn-lt"/>
                          <a:ea typeface="+mn-ea"/>
                          <a:cs typeface="+mn-cs"/>
                        </a:rPr>
                        <a:t>international </a:t>
                      </a:r>
                    </a:p>
                    <a:p>
                      <a:r>
                        <a:rPr lang="en-US" sz="3200" b="1" kern="1200" cap="all" dirty="0" smtClean="0">
                          <a:solidFill>
                            <a:schemeClr val="lt1"/>
                          </a:solidFill>
                          <a:latin typeface="+mn-lt"/>
                          <a:ea typeface="+mn-ea"/>
                          <a:cs typeface="+mn-cs"/>
                        </a:rPr>
                        <a:t>Relations </a:t>
                      </a:r>
                      <a:endParaRPr lang="en-US" sz="3200" b="1" kern="1200" cap="all" dirty="0">
                        <a:solidFill>
                          <a:schemeClr val="lt1"/>
                        </a:solidFill>
                        <a:latin typeface="+mn-lt"/>
                        <a:ea typeface="+mn-ea"/>
                        <a:cs typeface="+mn-cs"/>
                      </a:endParaRPr>
                    </a:p>
                  </a:txBody>
                  <a:tcPr/>
                </a:tc>
                <a:tc>
                  <a:txBody>
                    <a:bodyPr/>
                    <a:lstStyle/>
                    <a:p>
                      <a:pPr algn="r"/>
                      <a:r>
                        <a:rPr lang="en-US" sz="3200" cap="all" dirty="0" smtClean="0"/>
                        <a:t>world politics</a:t>
                      </a:r>
                      <a:endParaRPr lang="en-US" sz="3200" dirty="0"/>
                    </a:p>
                  </a:txBody>
                  <a:tcPr/>
                </a:tc>
                <a:extLst>
                  <a:ext uri="{0D108BD9-81ED-4DB2-BD59-A6C34878D82A}">
                    <a16:rowId xmlns:a16="http://schemas.microsoft.com/office/drawing/2014/main" val="383070702"/>
                  </a:ext>
                </a:extLst>
              </a:tr>
              <a:tr h="4644652">
                <a:tc>
                  <a:txBody>
                    <a:bodyPr/>
                    <a:lstStyle/>
                    <a:p>
                      <a:r>
                        <a:rPr lang="en-US" sz="2400" dirty="0" smtClean="0"/>
                        <a:t>The relations of states with each other and with international organizations and certain subnational entities (e.g., bureaucracies, political parties, and interest groups).</a:t>
                      </a:r>
                    </a:p>
                    <a:p>
                      <a:r>
                        <a:rPr lang="en-US" sz="2400" dirty="0" smtClean="0"/>
                        <a:t>The relations of international actors that</a:t>
                      </a:r>
                      <a:r>
                        <a:rPr lang="en-US" sz="2400" baseline="0" dirty="0" smtClean="0"/>
                        <a:t> transcend </a:t>
                      </a:r>
                      <a:r>
                        <a:rPr lang="en-US" sz="2400" dirty="0" smtClean="0"/>
                        <a:t>national borders and jurisdictions.</a:t>
                      </a:r>
                      <a:r>
                        <a:rPr lang="en-US" sz="2400" baseline="0" dirty="0" smtClean="0"/>
                        <a:t> </a:t>
                      </a:r>
                    </a:p>
                    <a:p>
                      <a:r>
                        <a:rPr lang="en-US" sz="2400" dirty="0" smtClean="0"/>
                        <a:t>A system of political, economic, ideological, legal, diplomatic, military, cultural and other ties and relationships between actors operating in the international arena.</a:t>
                      </a:r>
                    </a:p>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smtClean="0"/>
                        <a:t>The social relations that go beyond intra-social relations and </a:t>
                      </a:r>
                      <a:r>
                        <a:rPr lang="en-US" sz="2400" u="sng" dirty="0" smtClean="0"/>
                        <a:t>territorial</a:t>
                      </a:r>
                      <a:r>
                        <a:rPr lang="en-US" sz="2400" dirty="0" smtClean="0"/>
                        <a:t> entities.</a:t>
                      </a:r>
                      <a:endParaRPr lang="en-US" sz="2400" dirty="0" smtClean="0"/>
                    </a:p>
                    <a:p>
                      <a:r>
                        <a:rPr lang="en-US" sz="2400" dirty="0" smtClean="0"/>
                        <a:t>Political relations of nation states. </a:t>
                      </a:r>
                    </a:p>
                  </a:txBody>
                  <a:tcPr/>
                </a:tc>
                <a:tc>
                  <a:txBody>
                    <a:bodyPr/>
                    <a:lstStyle/>
                    <a:p>
                      <a:r>
                        <a:rPr lang="en-US" sz="2400" dirty="0" smtClean="0"/>
                        <a:t>The political and economic patterns of the world.</a:t>
                      </a:r>
                    </a:p>
                    <a:p>
                      <a:endParaRPr lang="en-US" sz="2400" dirty="0" smtClean="0"/>
                    </a:p>
                    <a:p>
                      <a:endParaRPr lang="en-US" sz="2400" dirty="0"/>
                    </a:p>
                  </a:txBody>
                  <a:tcPr/>
                </a:tc>
                <a:extLst>
                  <a:ext uri="{0D108BD9-81ED-4DB2-BD59-A6C34878D82A}">
                    <a16:rowId xmlns:a16="http://schemas.microsoft.com/office/drawing/2014/main" val="183742721"/>
                  </a:ext>
                </a:extLst>
              </a:tr>
            </a:tbl>
          </a:graphicData>
        </a:graphic>
      </p:graphicFrame>
    </p:spTree>
    <p:extLst>
      <p:ext uri="{BB962C8B-B14F-4D97-AF65-F5344CB8AC3E}">
        <p14:creationId xmlns:p14="http://schemas.microsoft.com/office/powerpoint/2010/main" val="26763302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06413"/>
          </a:xfrm>
        </p:spPr>
        <p:txBody>
          <a:bodyPr>
            <a:normAutofit/>
          </a:bodyPr>
          <a:lstStyle/>
          <a:p>
            <a:pPr algn="r"/>
            <a:r>
              <a:rPr lang="en-US" sz="1100" dirty="0" smtClean="0"/>
              <a:t>INTERNATIONAL POLICY AND DIPLOMACY OF KAZAKHSTAN Lecture 2</a:t>
            </a:r>
            <a:endParaRPr lang="en-US" sz="11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249242913"/>
              </p:ext>
            </p:extLst>
          </p:nvPr>
        </p:nvGraphicFramePr>
        <p:xfrm>
          <a:off x="595604" y="871538"/>
          <a:ext cx="11104984" cy="3323121"/>
        </p:xfrm>
        <a:graphic>
          <a:graphicData uri="http://schemas.openxmlformats.org/drawingml/2006/table">
            <a:tbl>
              <a:tblPr firstRow="1" bandRow="1">
                <a:tableStyleId>{5C22544A-7EE6-4342-B048-85BDC9FD1C3A}</a:tableStyleId>
              </a:tblPr>
              <a:tblGrid>
                <a:gridCol w="6029131">
                  <a:extLst>
                    <a:ext uri="{9D8B030D-6E8A-4147-A177-3AD203B41FA5}">
                      <a16:colId xmlns:a16="http://schemas.microsoft.com/office/drawing/2014/main" val="3690653977"/>
                    </a:ext>
                  </a:extLst>
                </a:gridCol>
                <a:gridCol w="5075853">
                  <a:extLst>
                    <a:ext uri="{9D8B030D-6E8A-4147-A177-3AD203B41FA5}">
                      <a16:colId xmlns:a16="http://schemas.microsoft.com/office/drawing/2014/main" val="251637488"/>
                    </a:ext>
                  </a:extLst>
                </a:gridCol>
              </a:tblGrid>
              <a:tr h="1185372">
                <a:tc>
                  <a:txBody>
                    <a:bodyPr/>
                    <a:lstStyle/>
                    <a:p>
                      <a:pPr algn="ctr"/>
                      <a:r>
                        <a:rPr lang="en-US" sz="4800" cap="all" baseline="0" dirty="0" smtClean="0">
                          <a:latin typeface="Arial Black" panose="020B0A04020102020204" pitchFamily="34" charset="0"/>
                        </a:rPr>
                        <a:t>International relations </a:t>
                      </a:r>
                      <a:endParaRPr lang="en-US" sz="4800" cap="all" baseline="0" dirty="0">
                        <a:latin typeface="Arial Black" panose="020B0A04020102020204" pitchFamily="34" charset="0"/>
                      </a:endParaRPr>
                    </a:p>
                  </a:txBody>
                  <a:tcPr/>
                </a:tc>
                <a:tc>
                  <a:txBody>
                    <a:bodyPr/>
                    <a:lstStyle/>
                    <a:p>
                      <a:pPr algn="ctr"/>
                      <a:r>
                        <a:rPr lang="en-US" sz="4800" cap="all" baseline="0" dirty="0" smtClean="0">
                          <a:latin typeface="Arial Black" panose="020B0A04020102020204" pitchFamily="34" charset="0"/>
                        </a:rPr>
                        <a:t>World politics </a:t>
                      </a:r>
                      <a:endParaRPr lang="en-US" sz="4800" cap="all" baseline="0" dirty="0">
                        <a:latin typeface="Arial Black" panose="020B0A04020102020204" pitchFamily="34" charset="0"/>
                      </a:endParaRPr>
                    </a:p>
                  </a:txBody>
                  <a:tcPr/>
                </a:tc>
                <a:extLst>
                  <a:ext uri="{0D108BD9-81ED-4DB2-BD59-A6C34878D82A}">
                    <a16:rowId xmlns:a16="http://schemas.microsoft.com/office/drawing/2014/main" val="2191271605"/>
                  </a:ext>
                </a:extLst>
              </a:tr>
              <a:tr h="1768641">
                <a:tc>
                  <a:txBody>
                    <a:bodyPr/>
                    <a:lstStyle/>
                    <a:p>
                      <a:pPr algn="ctr"/>
                      <a:r>
                        <a:rPr lang="en-US" sz="8500" b="1" kern="1200" cap="all" baseline="0" dirty="0" smtClean="0">
                          <a:solidFill>
                            <a:schemeClr val="tx1"/>
                          </a:solidFill>
                          <a:latin typeface="Arial Black" panose="020B0A04020102020204" pitchFamily="34" charset="0"/>
                          <a:ea typeface="+mn-ea"/>
                          <a:cs typeface="+mn-cs"/>
                        </a:rPr>
                        <a:t>What ?</a:t>
                      </a:r>
                      <a:endParaRPr lang="en-US" sz="8500" b="1" kern="1200" cap="all" baseline="0" dirty="0">
                        <a:solidFill>
                          <a:schemeClr val="tx1"/>
                        </a:solidFill>
                        <a:latin typeface="Arial Black" panose="020B0A04020102020204" pitchFamily="34" charset="0"/>
                        <a:ea typeface="+mn-ea"/>
                        <a:cs typeface="+mn-cs"/>
                      </a:endParaRPr>
                    </a:p>
                  </a:txBody>
                  <a:tcPr/>
                </a:tc>
                <a:tc>
                  <a:txBody>
                    <a:bodyPr/>
                    <a:lstStyle/>
                    <a:p>
                      <a:pPr algn="ctr"/>
                      <a:r>
                        <a:rPr lang="en-US" sz="8500" b="1" kern="1200" cap="all" baseline="0" dirty="0" smtClean="0">
                          <a:solidFill>
                            <a:schemeClr val="tx1"/>
                          </a:solidFill>
                          <a:latin typeface="Arial Black" panose="020B0A04020102020204" pitchFamily="34" charset="0"/>
                          <a:ea typeface="+mn-ea"/>
                          <a:cs typeface="+mn-cs"/>
                        </a:rPr>
                        <a:t>How? </a:t>
                      </a:r>
                      <a:endParaRPr lang="en-US" sz="8500" b="1" kern="1200" cap="all" baseline="0" dirty="0">
                        <a:solidFill>
                          <a:schemeClr val="tx1"/>
                        </a:solidFill>
                        <a:latin typeface="Arial Black" panose="020B0A04020102020204" pitchFamily="34" charset="0"/>
                        <a:ea typeface="+mn-ea"/>
                        <a:cs typeface="+mn-cs"/>
                      </a:endParaRPr>
                    </a:p>
                  </a:txBody>
                  <a:tcPr/>
                </a:tc>
                <a:extLst>
                  <a:ext uri="{0D108BD9-81ED-4DB2-BD59-A6C34878D82A}">
                    <a16:rowId xmlns:a16="http://schemas.microsoft.com/office/drawing/2014/main" val="2489852280"/>
                  </a:ext>
                </a:extLst>
              </a:tr>
            </a:tbl>
          </a:graphicData>
        </a:graphic>
      </p:graphicFrame>
      <p:pic>
        <p:nvPicPr>
          <p:cNvPr id="5" name="Picture 4"/>
          <p:cNvPicPr>
            <a:picLocks noChangeAspect="1"/>
          </p:cNvPicPr>
          <p:nvPr/>
        </p:nvPicPr>
        <p:blipFill rotWithShape="1">
          <a:blip r:embed="rId2"/>
          <a:srcRect t="28843" b="6984"/>
          <a:stretch/>
        </p:blipFill>
        <p:spPr>
          <a:xfrm>
            <a:off x="6832146" y="4484022"/>
            <a:ext cx="4391025" cy="1711505"/>
          </a:xfrm>
          <a:prstGeom prst="rect">
            <a:avLst/>
          </a:prstGeom>
        </p:spPr>
      </p:pic>
      <p:pic>
        <p:nvPicPr>
          <p:cNvPr id="6" name="Picture 5"/>
          <p:cNvPicPr>
            <a:picLocks noChangeAspect="1"/>
          </p:cNvPicPr>
          <p:nvPr/>
        </p:nvPicPr>
        <p:blipFill>
          <a:blip r:embed="rId3"/>
          <a:stretch>
            <a:fillRect/>
          </a:stretch>
        </p:blipFill>
        <p:spPr>
          <a:xfrm>
            <a:off x="2503520" y="4194659"/>
            <a:ext cx="1847850" cy="2476500"/>
          </a:xfrm>
          <a:prstGeom prst="rect">
            <a:avLst/>
          </a:prstGeom>
        </p:spPr>
      </p:pic>
    </p:spTree>
    <p:extLst>
      <p:ext uri="{BB962C8B-B14F-4D97-AF65-F5344CB8AC3E}">
        <p14:creationId xmlns:p14="http://schemas.microsoft.com/office/powerpoint/2010/main" val="5131759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06413"/>
          </a:xfrm>
        </p:spPr>
        <p:txBody>
          <a:bodyPr>
            <a:normAutofit/>
          </a:bodyPr>
          <a:lstStyle/>
          <a:p>
            <a:pPr algn="r"/>
            <a:r>
              <a:rPr lang="en-US" sz="1100" dirty="0" smtClean="0"/>
              <a:t>INTERNATIONAL POLICY AND DIPLOMACY OF KAZAKHSTAN Lecture 2</a:t>
            </a:r>
            <a:endParaRPr lang="en-US" sz="1100" dirty="0"/>
          </a:p>
        </p:txBody>
      </p:sp>
      <p:sp>
        <p:nvSpPr>
          <p:cNvPr id="3" name="Content Placeholder 2"/>
          <p:cNvSpPr>
            <a:spLocks noGrp="1"/>
          </p:cNvSpPr>
          <p:nvPr>
            <p:ph idx="1"/>
          </p:nvPr>
        </p:nvSpPr>
        <p:spPr>
          <a:xfrm>
            <a:off x="838200" y="871538"/>
            <a:ext cx="10515600" cy="5305425"/>
          </a:xfrm>
        </p:spPr>
        <p:txBody>
          <a:bodyPr/>
          <a:lstStyle/>
          <a:p>
            <a:pPr marL="0" indent="0">
              <a:buNone/>
            </a:pPr>
            <a:endParaRPr lang="en-US" dirty="0"/>
          </a:p>
        </p:txBody>
      </p:sp>
      <p:sp>
        <p:nvSpPr>
          <p:cNvPr id="4" name="Action Button: Help 3">
            <a:hlinkClick r:id="" action="ppaction://noaction" highlightClick="1"/>
          </p:cNvPr>
          <p:cNvSpPr/>
          <p:nvPr/>
        </p:nvSpPr>
        <p:spPr>
          <a:xfrm>
            <a:off x="5772150" y="3686175"/>
            <a:ext cx="45719" cy="45719"/>
          </a:xfrm>
          <a:prstGeom prst="actionButtonHelp">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Action Button: Help 4">
            <a:hlinkClick r:id="" action="ppaction://noaction" highlightClick="1"/>
          </p:cNvPr>
          <p:cNvSpPr/>
          <p:nvPr/>
        </p:nvSpPr>
        <p:spPr>
          <a:xfrm>
            <a:off x="838200" y="871538"/>
            <a:ext cx="10377488" cy="5305425"/>
          </a:xfrm>
          <a:prstGeom prst="actionButtonHelp">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cap="all" dirty="0" smtClean="0"/>
              <a:t>Relations between sovereignty, statehood and international relations</a:t>
            </a:r>
          </a:p>
          <a:p>
            <a:pPr algn="ctr"/>
            <a:endParaRPr lang="en-US" dirty="0"/>
          </a:p>
        </p:txBody>
      </p:sp>
    </p:spTree>
    <p:extLst>
      <p:ext uri="{BB962C8B-B14F-4D97-AF65-F5344CB8AC3E}">
        <p14:creationId xmlns:p14="http://schemas.microsoft.com/office/powerpoint/2010/main" val="18875048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06413"/>
          </a:xfrm>
        </p:spPr>
        <p:txBody>
          <a:bodyPr>
            <a:normAutofit/>
          </a:bodyPr>
          <a:lstStyle/>
          <a:p>
            <a:pPr algn="r"/>
            <a:r>
              <a:rPr lang="en-US" sz="1100" dirty="0" smtClean="0"/>
              <a:t>INTERNATIONAL POLICY AND DIPLOMACY OF KAZAKHSTAN Lecture 2</a:t>
            </a:r>
            <a:endParaRPr lang="en-US" sz="1100" dirty="0"/>
          </a:p>
        </p:txBody>
      </p:sp>
      <p:sp>
        <p:nvSpPr>
          <p:cNvPr id="3" name="Content Placeholder 2"/>
          <p:cNvSpPr>
            <a:spLocks noGrp="1"/>
          </p:cNvSpPr>
          <p:nvPr>
            <p:ph idx="1"/>
          </p:nvPr>
        </p:nvSpPr>
        <p:spPr>
          <a:xfrm>
            <a:off x="327660" y="636429"/>
            <a:ext cx="11536680" cy="5986462"/>
          </a:xfrm>
        </p:spPr>
        <p:txBody>
          <a:bodyPr>
            <a:noAutofit/>
          </a:bodyPr>
          <a:lstStyle/>
          <a:p>
            <a:pPr marL="0" indent="0">
              <a:buNone/>
            </a:pPr>
            <a:r>
              <a:rPr lang="en-US" sz="2000" b="1" cap="all" dirty="0" smtClean="0"/>
              <a:t>Montevideo Convention on the Rights and Duties of States</a:t>
            </a:r>
          </a:p>
          <a:p>
            <a:pPr marL="0" indent="0">
              <a:buNone/>
            </a:pPr>
            <a:r>
              <a:rPr lang="en-US" sz="2000" b="1" dirty="0" smtClean="0"/>
              <a:t>Done at: Montevideo, In force: 1934-12-26</a:t>
            </a:r>
          </a:p>
          <a:p>
            <a:pPr marL="0" indent="0">
              <a:buNone/>
            </a:pPr>
            <a:r>
              <a:rPr lang="en-US" sz="2000" b="1" dirty="0" smtClean="0"/>
              <a:t>Article 1</a:t>
            </a:r>
          </a:p>
          <a:p>
            <a:pPr marL="0" indent="0">
              <a:buNone/>
            </a:pPr>
            <a:r>
              <a:rPr lang="en-US" sz="2000" b="1" dirty="0" smtClean="0"/>
              <a:t>The state as a person of international law should possess the following qualifications: a permanent population; defined territory; government; and capacity to enter into relations with the other states.</a:t>
            </a:r>
          </a:p>
          <a:p>
            <a:pPr marL="0" indent="0">
              <a:buNone/>
            </a:pPr>
            <a:r>
              <a:rPr lang="en-US" sz="2000" b="1" dirty="0" smtClean="0"/>
              <a:t>Article 2</a:t>
            </a:r>
          </a:p>
          <a:p>
            <a:pPr marL="0" indent="0">
              <a:buNone/>
            </a:pPr>
            <a:r>
              <a:rPr lang="en-US" sz="2000" b="1" dirty="0" smtClean="0"/>
              <a:t>The federal state shall constitute a sole person in the eyes of international law.</a:t>
            </a:r>
          </a:p>
          <a:p>
            <a:pPr marL="0" indent="0">
              <a:buNone/>
            </a:pPr>
            <a:r>
              <a:rPr lang="en-US" sz="2000" b="1" dirty="0" smtClean="0"/>
              <a:t>Article 3</a:t>
            </a:r>
          </a:p>
          <a:p>
            <a:pPr marL="0" indent="0">
              <a:buNone/>
            </a:pPr>
            <a:r>
              <a:rPr lang="en-US" sz="2000" b="1" dirty="0" smtClean="0"/>
              <a:t>The political existence of the state is independent of recognition by the other states. Even before recognition the state has the right to defend its integrity and independence, to provide for its conservation and prosperity, and consequently to organize itself as it sees fit, to legislate upon its interests, administer its services, and to define the jurisdiction and competence of its courts. The exercise of these rights has no other limitation than the exercise of the rights of other states according to international law.</a:t>
            </a:r>
          </a:p>
          <a:p>
            <a:pPr marL="0" indent="0">
              <a:buNone/>
            </a:pPr>
            <a:r>
              <a:rPr lang="en-US" sz="2000" b="1" dirty="0" smtClean="0"/>
              <a:t>Article 4</a:t>
            </a:r>
          </a:p>
          <a:p>
            <a:pPr marL="0" indent="0">
              <a:buNone/>
            </a:pPr>
            <a:r>
              <a:rPr lang="en-US" sz="2000" b="1" dirty="0" smtClean="0"/>
              <a:t>States are </a:t>
            </a:r>
            <a:r>
              <a:rPr lang="en-US" sz="2000" b="1" dirty="0" err="1" smtClean="0"/>
              <a:t>juridically</a:t>
            </a:r>
            <a:r>
              <a:rPr lang="en-US" sz="2000" b="1" dirty="0" smtClean="0"/>
              <a:t> equal, enjoy the same rights, and have equal capacity in their exercise. The rights of each one do not depend upon the power which it possesses to assure its exercise, but upon the simple fact of its existence as a person under international law.</a:t>
            </a:r>
            <a:endParaRPr lang="en-US" sz="2000" b="1" dirty="0"/>
          </a:p>
        </p:txBody>
      </p:sp>
    </p:spTree>
    <p:extLst>
      <p:ext uri="{BB962C8B-B14F-4D97-AF65-F5344CB8AC3E}">
        <p14:creationId xmlns:p14="http://schemas.microsoft.com/office/powerpoint/2010/main" val="19854492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06413"/>
          </a:xfrm>
        </p:spPr>
        <p:txBody>
          <a:bodyPr>
            <a:normAutofit/>
          </a:bodyPr>
          <a:lstStyle/>
          <a:p>
            <a:pPr algn="r"/>
            <a:r>
              <a:rPr lang="en-US" sz="1100" dirty="0" smtClean="0"/>
              <a:t>INTERNATIONAL POLICY AND DIPLOMACY OF KAZAKHSTAN Lecture 2</a:t>
            </a:r>
            <a:endParaRPr lang="en-US" sz="1100" dirty="0"/>
          </a:p>
        </p:txBody>
      </p:sp>
      <p:sp>
        <p:nvSpPr>
          <p:cNvPr id="3" name="Content Placeholder 2"/>
          <p:cNvSpPr>
            <a:spLocks noGrp="1"/>
          </p:cNvSpPr>
          <p:nvPr>
            <p:ph idx="1"/>
          </p:nvPr>
        </p:nvSpPr>
        <p:spPr>
          <a:xfrm>
            <a:off x="298580" y="871538"/>
            <a:ext cx="11532636" cy="5827842"/>
          </a:xfrm>
        </p:spPr>
        <p:txBody>
          <a:bodyPr/>
          <a:lstStyle/>
          <a:p>
            <a:pPr marL="0" indent="0" algn="ctr">
              <a:buNone/>
            </a:pPr>
            <a:r>
              <a:rPr lang="en-US" cap="all" dirty="0" smtClean="0"/>
              <a:t>Recognition of states and governments (1)</a:t>
            </a:r>
          </a:p>
          <a:p>
            <a:pPr marL="0" indent="0">
              <a:buNone/>
            </a:pPr>
            <a:r>
              <a:rPr lang="en-US" dirty="0" smtClean="0"/>
              <a:t>Recognition of states – examples:</a:t>
            </a:r>
          </a:p>
          <a:p>
            <a:r>
              <a:rPr lang="en-US" dirty="0" smtClean="0"/>
              <a:t>Iran and Israel</a:t>
            </a:r>
          </a:p>
          <a:p>
            <a:r>
              <a:rPr lang="en-US" dirty="0" smtClean="0"/>
              <a:t>Taiwan and the PRC</a:t>
            </a:r>
          </a:p>
          <a:p>
            <a:r>
              <a:rPr lang="en-US" dirty="0" smtClean="0"/>
              <a:t>Kosovo and Serbia </a:t>
            </a:r>
          </a:p>
          <a:p>
            <a:r>
              <a:rPr lang="en-US" dirty="0" smtClean="0"/>
              <a:t>Abkhazia and South Ossetia </a:t>
            </a:r>
          </a:p>
          <a:p>
            <a:pPr marL="0" indent="0">
              <a:buNone/>
            </a:pPr>
            <a:endParaRPr lang="en-US" dirty="0"/>
          </a:p>
        </p:txBody>
      </p:sp>
      <p:sp>
        <p:nvSpPr>
          <p:cNvPr id="4" name="Action Button: Help 3">
            <a:hlinkClick r:id="" action="ppaction://noaction" highlightClick="1"/>
          </p:cNvPr>
          <p:cNvSpPr/>
          <p:nvPr/>
        </p:nvSpPr>
        <p:spPr>
          <a:xfrm>
            <a:off x="298580" y="4012163"/>
            <a:ext cx="5318449" cy="2556588"/>
          </a:xfrm>
          <a:prstGeom prst="actionButtonHelp">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chemeClr val="tx1"/>
                </a:solidFill>
              </a:rPr>
              <a:t>When two states are the parties to a multilateral international treaty, does it mean official recognition of each other’s statehood? Does it mean tacit recognition? </a:t>
            </a:r>
          </a:p>
          <a:p>
            <a:pPr algn="ctr"/>
            <a:endParaRPr lang="en-US" dirty="0"/>
          </a:p>
        </p:txBody>
      </p:sp>
      <p:pic>
        <p:nvPicPr>
          <p:cNvPr id="5" name="Picture 4"/>
          <p:cNvPicPr>
            <a:picLocks noChangeAspect="1"/>
          </p:cNvPicPr>
          <p:nvPr/>
        </p:nvPicPr>
        <p:blipFill>
          <a:blip r:embed="rId2"/>
          <a:stretch>
            <a:fillRect/>
          </a:stretch>
        </p:blipFill>
        <p:spPr>
          <a:xfrm>
            <a:off x="5971592" y="1640157"/>
            <a:ext cx="5859624" cy="2558619"/>
          </a:xfrm>
          <a:prstGeom prst="rect">
            <a:avLst/>
          </a:prstGeom>
        </p:spPr>
      </p:pic>
      <p:sp>
        <p:nvSpPr>
          <p:cNvPr id="6" name="Up Arrow Callout 5"/>
          <p:cNvSpPr/>
          <p:nvPr/>
        </p:nvSpPr>
        <p:spPr>
          <a:xfrm>
            <a:off x="6095999" y="4366727"/>
            <a:ext cx="5567265" cy="2202024"/>
          </a:xfrm>
          <a:prstGeom prst="up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b="1" dirty="0" smtClean="0"/>
              <a:t>What is wrong with this headline?</a:t>
            </a:r>
            <a:endParaRPr lang="en-US" sz="4400" b="1" dirty="0"/>
          </a:p>
        </p:txBody>
      </p:sp>
    </p:spTree>
    <p:extLst>
      <p:ext uri="{BB962C8B-B14F-4D97-AF65-F5344CB8AC3E}">
        <p14:creationId xmlns:p14="http://schemas.microsoft.com/office/powerpoint/2010/main" val="23601708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06413"/>
          </a:xfrm>
        </p:spPr>
        <p:txBody>
          <a:bodyPr>
            <a:normAutofit/>
          </a:bodyPr>
          <a:lstStyle/>
          <a:p>
            <a:pPr algn="r"/>
            <a:r>
              <a:rPr lang="en-US" sz="1100" dirty="0" smtClean="0"/>
              <a:t>INTERNATIONAL POLICY AND DIPLOMACY OF KAZAKHSTAN Lecture 2</a:t>
            </a:r>
            <a:endParaRPr lang="en-US" sz="1100" dirty="0"/>
          </a:p>
        </p:txBody>
      </p:sp>
      <p:sp>
        <p:nvSpPr>
          <p:cNvPr id="3" name="Content Placeholder 2"/>
          <p:cNvSpPr>
            <a:spLocks noGrp="1"/>
          </p:cNvSpPr>
          <p:nvPr>
            <p:ph idx="1"/>
          </p:nvPr>
        </p:nvSpPr>
        <p:spPr>
          <a:xfrm>
            <a:off x="838200" y="871538"/>
            <a:ext cx="10515600" cy="5305425"/>
          </a:xfrm>
        </p:spPr>
        <p:txBody>
          <a:bodyPr/>
          <a:lstStyle/>
          <a:p>
            <a:pPr marL="0" indent="0">
              <a:buNone/>
            </a:pPr>
            <a:r>
              <a:rPr lang="en-US" sz="3600" b="1" u="sng" cap="all" dirty="0" smtClean="0"/>
              <a:t>Sovereignty</a:t>
            </a:r>
            <a:r>
              <a:rPr lang="en-US" sz="3600" b="1" dirty="0" smtClean="0"/>
              <a:t> - authority, in the decision-making process of the state and in the maintenance of order. </a:t>
            </a:r>
          </a:p>
          <a:p>
            <a:pPr marL="0" indent="0">
              <a:buNone/>
            </a:pPr>
            <a:r>
              <a:rPr lang="en-US" sz="3600" b="1" dirty="0" smtClean="0"/>
              <a:t>The concept of sovereignty—one of the most controversial ideas in political science and international law—is closely related to the difficult concepts of state and government and of independence and democracy. </a:t>
            </a:r>
          </a:p>
          <a:p>
            <a:pPr marL="0" indent="0">
              <a:buNone/>
            </a:pPr>
            <a:r>
              <a:rPr lang="en-US" sz="3600" b="1" dirty="0" smtClean="0"/>
              <a:t>Originally understood to mean the equivalent of supreme power, but has departed from this traditional meaning…</a:t>
            </a:r>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284124445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362</TotalTime>
  <Words>1550</Words>
  <Application>Microsoft Office PowerPoint</Application>
  <PresentationFormat>Widescreen</PresentationFormat>
  <Paragraphs>125</Paragraphs>
  <Slides>19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Arial Black</vt:lpstr>
      <vt:lpstr>Calibri</vt:lpstr>
      <vt:lpstr>Calibri Light</vt:lpstr>
      <vt:lpstr>Office Theme</vt:lpstr>
      <vt:lpstr>INTERNATIONAL POLICY AND DIPLOMACY OF KAZAKHSTAN Lecture 2</vt:lpstr>
      <vt:lpstr>INTERNATIONAL POLICY AND DIPLOMACY OF KAZAKHSTAN Lecture 2</vt:lpstr>
      <vt:lpstr>INTERNATIONAL POLICY AND DIPLOMACY OF KAZAKHSTAN Lecture 2</vt:lpstr>
      <vt:lpstr>INTERNATIONAL POLICY AND DIPLOMACY OF KAZAKHSTAN Lecture 2</vt:lpstr>
      <vt:lpstr>INTERNATIONAL POLICY AND DIPLOMACY OF KAZAKHSTAN Lecture 2</vt:lpstr>
      <vt:lpstr>INTERNATIONAL POLICY AND DIPLOMACY OF KAZAKHSTAN Lecture 2</vt:lpstr>
      <vt:lpstr>INTERNATIONAL POLICY AND DIPLOMACY OF KAZAKHSTAN Lecture 2</vt:lpstr>
      <vt:lpstr>INTERNATIONAL POLICY AND DIPLOMACY OF KAZAKHSTAN Lecture 2</vt:lpstr>
      <vt:lpstr>INTERNATIONAL POLICY AND DIPLOMACY OF KAZAKHSTAN Lecture 2</vt:lpstr>
      <vt:lpstr>INTERNATIONAL POLICY AND DIPLOMACY OF KAZAKHSTAN Lecture 2</vt:lpstr>
      <vt:lpstr>INTERNATIONAL POLICY AND DIPLOMACY OF KAZAKHSTAN Lecture 2</vt:lpstr>
      <vt:lpstr>INTERNATIONAL POLICY AND DIPLOMACY OF KAZAKHSTAN Lecture 2</vt:lpstr>
      <vt:lpstr>INTERNATIONAL POLICY AND DIPLOMACY OF KAZAKHSTAN Lecture 2</vt:lpstr>
      <vt:lpstr>INTERNATIONAL POLICY AND DIPLOMACY OF KAZAKHSTAN Lecture 2</vt:lpstr>
      <vt:lpstr>INTERNATIONAL POLICY AND DIPLOMACY OF KAZAKHSTAN Lecture 2</vt:lpstr>
      <vt:lpstr>PowerPoint Presentation</vt:lpstr>
      <vt:lpstr>INTERNATIONAL POLICY AND DIPLOMACY OF KAZAKHSTAN Lecture 2</vt:lpstr>
      <vt:lpstr>INTERNATIONAL POLICY AND DIPLOMACY OF KAZAKHSTAN Lecture 2</vt:lpstr>
      <vt:lpstr>INTERNATIONAL POLICY AND DIPLOMACY OF KAZAKHSTAN Lecture 2</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INTERNATIONAL POLICY AND DIPLOMACY OF KAZAKHSTAN Lecture 2</dc:title>
  <dc:creator>Marem Buzurtanova</dc:creator>
  <cp:lastModifiedBy>Marem Buzurtanova</cp:lastModifiedBy>
  <cp:revision>19</cp:revision>
  <dcterms:created xsi:type="dcterms:W3CDTF">2021-09-08T02:07:11Z</dcterms:created>
  <dcterms:modified xsi:type="dcterms:W3CDTF">2021-09-08T08:10:04Z</dcterms:modified>
</cp:coreProperties>
</file>